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/>
        </p:nvSpPr>
        <p:spPr>
          <a:xfrm>
            <a:off x="720000" y="720000"/>
            <a:ext cx="5112000" cy="8025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fi-FI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Foundation exists to secure the long-term success and sustainability of the MariaDB project, and the foundation's mission includes being a hub for collaboration around MariaDB. The foundation also has the necessary governance in place so that it can facilitate collaboration, even of parties that have conflicting interests.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Shape 3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Shape 3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First Page,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782800" y="756000"/>
            <a:ext cx="3578400" cy="3092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>
            <p:ph type="title"/>
          </p:nvPr>
        </p:nvSpPr>
        <p:spPr>
          <a:xfrm>
            <a:off x="1648950" y="4081875"/>
            <a:ext cx="5846100" cy="9225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None/>
              <a:defRPr sz="3000"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250850" y="5238150"/>
            <a:ext cx="6642300" cy="50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algn="r">
              <a:spcBef>
                <a:spcPts val="0"/>
              </a:spcBef>
              <a:buNone/>
              <a:defRPr/>
            </a:lvl1pPr>
            <a:lvl2pPr lvl="1" algn="r">
              <a:spcBef>
                <a:spcPts val="0"/>
              </a:spcBef>
              <a:buNone/>
              <a:defRPr/>
            </a:lvl2pPr>
            <a:lvl3pPr lvl="2" algn="r">
              <a:spcBef>
                <a:spcPts val="0"/>
              </a:spcBef>
              <a:buNone/>
              <a:defRPr/>
            </a:lvl3pPr>
            <a:lvl4pPr lvl="3" algn="r">
              <a:spcBef>
                <a:spcPts val="0"/>
              </a:spcBef>
              <a:buNone/>
              <a:defRPr/>
            </a:lvl4pPr>
            <a:lvl5pPr lvl="4" algn="r">
              <a:spcBef>
                <a:spcPts val="0"/>
              </a:spcBef>
              <a:buNone/>
              <a:defRPr/>
            </a:lvl5pPr>
            <a:lvl6pPr lvl="5" algn="r">
              <a:spcBef>
                <a:spcPts val="0"/>
              </a:spcBef>
              <a:buNone/>
              <a:defRPr/>
            </a:lvl6pPr>
            <a:lvl7pPr lvl="6" algn="r">
              <a:spcBef>
                <a:spcPts val="0"/>
              </a:spcBef>
              <a:buNone/>
              <a:defRPr/>
            </a:lvl7pPr>
            <a:lvl8pPr lvl="7" algn="r">
              <a:spcBef>
                <a:spcPts val="0"/>
              </a:spcBef>
              <a:buNone/>
              <a:defRPr/>
            </a:lvl8pPr>
            <a:lvl9pPr lvl="8" algn="r">
              <a:spcBef>
                <a:spcPts val="0"/>
              </a:spcBef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/>
        </p:nvSpPr>
        <p:spPr>
          <a:xfrm>
            <a:off x="0" y="0"/>
            <a:ext cx="1468500" cy="116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General, 1 Text Box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C4587"/>
              </a:buClr>
              <a:buSzPct val="100000"/>
              <a:buNone/>
              <a:defRPr b="0" i="0" sz="3600" u="none" cap="none" strike="noStrike">
                <a:solidFill>
                  <a:srgbClr val="1C4587"/>
                </a:solidFill>
              </a:defRPr>
            </a:lvl1pPr>
            <a:lvl2pPr indent="0" lvl="1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2pPr>
            <a:lvl3pPr indent="0" lvl="2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3pPr>
            <a:lvl4pPr indent="0" lvl="3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4pPr>
            <a:lvl5pPr indent="0" lvl="4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5pPr>
            <a:lvl6pPr indent="0" lvl="5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6pPr>
            <a:lvl7pPr indent="0" lvl="6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7pPr>
            <a:lvl8pPr indent="0" lvl="7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8pPr>
            <a:lvl9pPr indent="0" lvl="8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685950" y="1064850"/>
            <a:ext cx="7772100" cy="507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>
              <a:lnSpc>
                <a:spcPct val="200000"/>
              </a:lnSpc>
              <a:spcBef>
                <a:spcPts val="0"/>
              </a:spcBef>
              <a:buSzPct val="100000"/>
              <a:buChar char="■"/>
              <a:defRPr sz="2400"/>
            </a:lvl1pPr>
            <a:lvl2pPr lvl="1">
              <a:lnSpc>
                <a:spcPct val="200000"/>
              </a:lnSpc>
              <a:spcBef>
                <a:spcPts val="0"/>
              </a:spcBef>
              <a:buSzPct val="100000"/>
              <a:buChar char="○"/>
              <a:defRPr sz="2400"/>
            </a:lvl2pPr>
            <a:lvl3pPr lvl="2">
              <a:lnSpc>
                <a:spcPct val="200000"/>
              </a:lnSpc>
              <a:spcBef>
                <a:spcPts val="0"/>
              </a:spcBef>
              <a:buSzPct val="100000"/>
              <a:buChar char="■"/>
              <a:defRPr sz="2400"/>
            </a:lvl3pPr>
            <a:lvl4pPr lvl="3">
              <a:lnSpc>
                <a:spcPct val="200000"/>
              </a:lnSpc>
              <a:spcBef>
                <a:spcPts val="0"/>
              </a:spcBef>
              <a:buSzPct val="100000"/>
              <a:buChar char="○"/>
              <a:defRPr sz="2400"/>
            </a:lvl4pPr>
            <a:lvl5pPr lvl="4">
              <a:lnSpc>
                <a:spcPct val="200000"/>
              </a:lnSpc>
              <a:spcBef>
                <a:spcPts val="0"/>
              </a:spcBef>
              <a:buSzPct val="100000"/>
              <a:buChar char="■"/>
              <a:defRPr sz="2400"/>
            </a:lvl5pPr>
            <a:lvl6pPr lvl="5">
              <a:lnSpc>
                <a:spcPct val="200000"/>
              </a:lnSpc>
              <a:spcBef>
                <a:spcPts val="0"/>
              </a:spcBef>
              <a:buSzPct val="100000"/>
              <a:buChar char="○"/>
              <a:defRPr sz="2400"/>
            </a:lvl6pPr>
            <a:lvl7pPr lvl="6">
              <a:lnSpc>
                <a:spcPct val="200000"/>
              </a:lnSpc>
              <a:spcBef>
                <a:spcPts val="0"/>
              </a:spcBef>
              <a:buSzPct val="100000"/>
              <a:buChar char="■"/>
              <a:defRPr sz="2400"/>
            </a:lvl7pPr>
            <a:lvl8pPr lvl="7">
              <a:lnSpc>
                <a:spcPct val="200000"/>
              </a:lnSpc>
              <a:spcBef>
                <a:spcPts val="0"/>
              </a:spcBef>
              <a:buSzPct val="100000"/>
              <a:buChar char="○"/>
              <a:defRPr sz="2400"/>
            </a:lvl8pPr>
            <a:lvl9pPr lvl="8">
              <a:lnSpc>
                <a:spcPct val="200000"/>
              </a:lnSpc>
              <a:spcBef>
                <a:spcPts val="0"/>
              </a:spcBef>
              <a:buSzPct val="100000"/>
              <a:buChar char="■"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1 Code Box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C4587"/>
              </a:buClr>
              <a:buSzPct val="100000"/>
              <a:buNone/>
              <a:defRPr b="0" i="0" sz="3600" u="none" cap="none" strike="noStrike">
                <a:solidFill>
                  <a:srgbClr val="1C4587"/>
                </a:solidFill>
              </a:defRPr>
            </a:lvl1pPr>
            <a:lvl2pPr indent="0" lvl="1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2pPr>
            <a:lvl3pPr indent="0" lvl="2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3pPr>
            <a:lvl4pPr indent="0" lvl="3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4pPr>
            <a:lvl5pPr indent="0" lvl="4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5pPr>
            <a:lvl6pPr indent="0" lvl="5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6pPr>
            <a:lvl7pPr indent="0" lvl="6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7pPr>
            <a:lvl8pPr indent="0" lvl="7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8pPr>
            <a:lvl9pPr indent="0" lvl="8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9pPr>
          </a:lstStyle>
          <a:p/>
        </p:txBody>
      </p:sp>
      <p:cxnSp>
        <p:nvCxnSpPr>
          <p:cNvPr id="22" name="Shape 22"/>
          <p:cNvCxnSpPr/>
          <p:nvPr/>
        </p:nvCxnSpPr>
        <p:spPr>
          <a:xfrm>
            <a:off x="4572000" y="1845300"/>
            <a:ext cx="0" cy="416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3" name="Shape 23"/>
          <p:cNvSpPr txBox="1"/>
          <p:nvPr>
            <p:ph idx="1" type="body"/>
          </p:nvPr>
        </p:nvSpPr>
        <p:spPr>
          <a:xfrm>
            <a:off x="238350" y="1845300"/>
            <a:ext cx="4333500" cy="41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572150" y="1845300"/>
            <a:ext cx="4333500" cy="41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3" type="subTitle"/>
          </p:nvPr>
        </p:nvSpPr>
        <p:spPr>
          <a:xfrm>
            <a:off x="238350" y="1037925"/>
            <a:ext cx="8667300" cy="53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/>
          <a:lstStyle>
            <a:lvl1pPr indent="-342900" lvl="0" marL="457200" rtl="0" algn="ctr">
              <a:spcBef>
                <a:spcPts val="0"/>
              </a:spcBef>
              <a:buNone/>
              <a:defRPr sz="18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1 Code Box 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C4587"/>
              </a:buClr>
              <a:buSzPct val="100000"/>
              <a:buNone/>
              <a:defRPr b="0" i="0" sz="3600" u="none" cap="none" strike="noStrike">
                <a:solidFill>
                  <a:srgbClr val="1C4587"/>
                </a:solidFill>
              </a:defRPr>
            </a:lvl1pPr>
            <a:lvl2pPr indent="0" lvl="1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2pPr>
            <a:lvl3pPr indent="0" lvl="2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3pPr>
            <a:lvl4pPr indent="0" lvl="3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4pPr>
            <a:lvl5pPr indent="0" lvl="4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5pPr>
            <a:lvl6pPr indent="0" lvl="5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6pPr>
            <a:lvl7pPr indent="0" lvl="6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7pPr>
            <a:lvl8pPr indent="0" lvl="7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8pPr>
            <a:lvl9pPr indent="0" lvl="8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9pPr>
          </a:lstStyle>
          <a:p/>
        </p:txBody>
      </p:sp>
      <p:cxnSp>
        <p:nvCxnSpPr>
          <p:cNvPr id="28" name="Shape 28"/>
          <p:cNvCxnSpPr/>
          <p:nvPr/>
        </p:nvCxnSpPr>
        <p:spPr>
          <a:xfrm rot="10800000">
            <a:off x="445950" y="4019100"/>
            <a:ext cx="825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9" name="Shape 29"/>
          <p:cNvSpPr txBox="1"/>
          <p:nvPr>
            <p:ph idx="1" type="body"/>
          </p:nvPr>
        </p:nvSpPr>
        <p:spPr>
          <a:xfrm>
            <a:off x="445950" y="1845300"/>
            <a:ext cx="3982500" cy="21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2" type="subTitle"/>
          </p:nvPr>
        </p:nvSpPr>
        <p:spPr>
          <a:xfrm>
            <a:off x="238350" y="1037925"/>
            <a:ext cx="8667300" cy="53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/>
          <a:lstStyle>
            <a:lvl1pPr indent="-342900" lvl="0" marL="457200" rtl="0" algn="ctr">
              <a:spcBef>
                <a:spcPts val="0"/>
              </a:spcBef>
              <a:buNone/>
              <a:defRPr sz="18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3" type="body"/>
          </p:nvPr>
        </p:nvSpPr>
        <p:spPr>
          <a:xfrm>
            <a:off x="4715550" y="1845300"/>
            <a:ext cx="3982500" cy="21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4" type="body"/>
          </p:nvPr>
        </p:nvSpPr>
        <p:spPr>
          <a:xfrm>
            <a:off x="445950" y="4019100"/>
            <a:ext cx="8252100" cy="22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1 Code Box 1 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C4587"/>
              </a:buClr>
              <a:buSzPct val="100000"/>
              <a:buNone/>
              <a:defRPr b="0" i="0" sz="3600" u="none" cap="none" strike="noStrike">
                <a:solidFill>
                  <a:srgbClr val="1C4587"/>
                </a:solidFill>
              </a:defRPr>
            </a:lvl1pPr>
            <a:lvl2pPr indent="0" lvl="1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2pPr>
            <a:lvl3pPr indent="0" lvl="2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3pPr>
            <a:lvl4pPr indent="0" lvl="3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4pPr>
            <a:lvl5pPr indent="0" lvl="4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5pPr>
            <a:lvl6pPr indent="0" lvl="5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6pPr>
            <a:lvl7pPr indent="0" lvl="6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7pPr>
            <a:lvl8pPr indent="0" lvl="7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8pPr>
            <a:lvl9pPr indent="0" lvl="8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9pPr>
          </a:lstStyle>
          <a:p/>
        </p:txBody>
      </p:sp>
      <p:cxnSp>
        <p:nvCxnSpPr>
          <p:cNvPr id="35" name="Shape 35"/>
          <p:cNvCxnSpPr/>
          <p:nvPr/>
        </p:nvCxnSpPr>
        <p:spPr>
          <a:xfrm rot="10800000">
            <a:off x="445950" y="4019100"/>
            <a:ext cx="8252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36" name="Shape 36"/>
          <p:cNvSpPr txBox="1"/>
          <p:nvPr>
            <p:ph idx="1" type="body"/>
          </p:nvPr>
        </p:nvSpPr>
        <p:spPr>
          <a:xfrm>
            <a:off x="445950" y="1845300"/>
            <a:ext cx="3982500" cy="21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subTitle"/>
          </p:nvPr>
        </p:nvSpPr>
        <p:spPr>
          <a:xfrm>
            <a:off x="238350" y="1037925"/>
            <a:ext cx="8667300" cy="53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/>
          <a:lstStyle>
            <a:lvl1pPr indent="-342900" lvl="0" marL="457200" rtl="0" algn="ctr">
              <a:spcBef>
                <a:spcPts val="0"/>
              </a:spcBef>
              <a:buNone/>
              <a:defRPr sz="18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3" type="body"/>
          </p:nvPr>
        </p:nvSpPr>
        <p:spPr>
          <a:xfrm>
            <a:off x="4715550" y="1845300"/>
            <a:ext cx="3982500" cy="21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4" type="body"/>
          </p:nvPr>
        </p:nvSpPr>
        <p:spPr>
          <a:xfrm>
            <a:off x="445950" y="4019100"/>
            <a:ext cx="8252100" cy="22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1pPr>
            <a:lvl2pPr lvl="1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2pPr>
            <a:lvl3pPr lvl="2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3pPr>
            <a:lvl4pPr lvl="3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4pPr>
            <a:lvl5pPr lvl="4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5pPr>
            <a:lvl6pPr lvl="5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6pPr>
            <a:lvl7pPr lvl="6" rtl="0" algn="ctr">
              <a:spcBef>
                <a:spcPts val="0"/>
              </a:spcBef>
              <a:buSzPct val="100000"/>
              <a:buFont typeface="Consolas"/>
              <a:buChar char="●"/>
              <a:defRPr sz="1200">
                <a:latin typeface="Consolas"/>
                <a:ea typeface="Consolas"/>
                <a:cs typeface="Consolas"/>
                <a:sym typeface="Consolas"/>
              </a:defRPr>
            </a:lvl7pPr>
            <a:lvl8pPr lvl="7" rtl="0" algn="ctr">
              <a:spcBef>
                <a:spcPts val="0"/>
              </a:spcBef>
              <a:buSzPct val="100000"/>
              <a:buFont typeface="Consolas"/>
              <a:buChar char="○"/>
              <a:defRPr sz="1200">
                <a:latin typeface="Consolas"/>
                <a:ea typeface="Consolas"/>
                <a:cs typeface="Consolas"/>
                <a:sym typeface="Consolas"/>
              </a:defRPr>
            </a:lvl8pPr>
            <a:lvl9pPr lvl="8" rtl="0" algn="ctr">
              <a:spcBef>
                <a:spcPts val="0"/>
              </a:spcBef>
              <a:buSzPct val="100000"/>
              <a:buFont typeface="Consolas"/>
              <a:buChar char="■"/>
              <a:defRPr sz="1200">
                <a:latin typeface="Consolas"/>
                <a:ea typeface="Consolas"/>
                <a:cs typeface="Consolas"/>
                <a:sym typeface="Consola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 Slid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6336720"/>
            <a:ext cx="9143640" cy="520920"/>
          </a:xfrm>
          <a:prstGeom prst="rect">
            <a:avLst/>
          </a:prstGeom>
          <a:solidFill>
            <a:srgbClr val="002B6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/>
          <p:nvPr/>
        </p:nvSpPr>
        <p:spPr>
          <a:xfrm>
            <a:off x="3124440" y="6472080"/>
            <a:ext cx="2895120" cy="303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fi-FI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© </a:t>
            </a:r>
            <a:r>
              <a:rPr lang="fi-FI"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2017 </a:t>
            </a:r>
            <a:r>
              <a:rPr b="0" i="0" lang="fi-FI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MariaDB Foundation</a:t>
            </a:r>
          </a:p>
        </p:txBody>
      </p:sp>
      <p:sp>
        <p:nvSpPr>
          <p:cNvPr id="8" name="Shape 8"/>
          <p:cNvSpPr/>
          <p:nvPr/>
        </p:nvSpPr>
        <p:spPr>
          <a:xfrm>
            <a:off x="130320" y="6472080"/>
            <a:ext cx="1443600" cy="303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" name="Shape 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81400" y="6478920"/>
            <a:ext cx="1199520" cy="226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0325" y="122401"/>
            <a:ext cx="975600" cy="65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C4587"/>
              </a:buClr>
              <a:buSzPct val="100000"/>
              <a:buNone/>
              <a:defRPr b="0" i="0" sz="3600" u="none" cap="none" strike="noStrike">
                <a:solidFill>
                  <a:srgbClr val="1C4587"/>
                </a:solidFill>
              </a:defRPr>
            </a:lvl1pPr>
            <a:lvl2pPr indent="0" lvl="1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2pPr>
            <a:lvl3pPr indent="0" lvl="2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3pPr>
            <a:lvl4pPr indent="0" lvl="3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4pPr>
            <a:lvl5pPr indent="0" lvl="4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5pPr>
            <a:lvl6pPr indent="0" lvl="5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6pPr>
            <a:lvl7pPr indent="0" lvl="6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7pPr>
            <a:lvl8pPr indent="0" lvl="7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8pPr>
            <a:lvl9pPr indent="0" lvl="8" marL="0" marR="0" rtl="0" algn="l">
              <a:spcBef>
                <a:spcPts val="0"/>
              </a:spcBef>
              <a:buSzPct val="100000"/>
              <a:buNone/>
              <a:defRPr b="0" i="0" sz="30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fi-FI" sz="1200" u="none" cap="none" strike="noStrike">
                <a:solidFill>
                  <a:srgbClr val="1C1E1E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47" name="Shape 47"/>
          <p:cNvSpPr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fi-FI" sz="1200" u="none" cap="none" strike="noStrike">
                <a:solidFill>
                  <a:srgbClr val="1C1E1E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i="0" lang="fi-FI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2800" y="756000"/>
            <a:ext cx="3578400" cy="309204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Shape 50"/>
          <p:cNvSpPr txBox="1"/>
          <p:nvPr>
            <p:ph type="title"/>
          </p:nvPr>
        </p:nvSpPr>
        <p:spPr>
          <a:xfrm>
            <a:off x="1648950" y="4081875"/>
            <a:ext cx="5846100" cy="922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Column compression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1250850" y="5238150"/>
            <a:ext cx="6642300" cy="509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sz="1800"/>
              <a:t>Sergey Vojtovich</a:t>
            </a:r>
          </a:p>
          <a:p>
            <a:pPr lvl="0">
              <a:spcBef>
                <a:spcPts val="0"/>
              </a:spcBef>
              <a:buNone/>
            </a:pPr>
            <a:r>
              <a:rPr lang="fi-FI" sz="1800"/>
              <a:t>Software Engineer @ MariaDB Foundation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950" y="894925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950" y="14439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innodb_rds_column_zip_threshold=1-ULONG_MAX (default: 96)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950" y="1830588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950" y="2769613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950" y="23796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innodb_compressed_columns_threshold=1-ULONG_MAX (default: 96)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950" y="33153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field_compress_min_len=1-ULONG_MAX (default: 128)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950" y="370865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950" y="425435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latin typeface="Consolas"/>
                <a:ea typeface="Consolas"/>
                <a:cs typeface="Consolas"/>
                <a:sym typeface="Consolas"/>
              </a:rPr>
              <a:t>column_compression_threshold=0-UINT_MAX (default: 100)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950" y="4650975"/>
            <a:ext cx="7772100" cy="826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Data shorter than threshold is stored uncompressed. Affects compression only.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950" y="14439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innodb_rds_column_compression_level=0-9 (default: 6)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950" y="1830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950" y="27663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950" y="23796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innodb_compressed_columns_zip_level=0-9 (default: 6)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950" y="33153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950" y="37020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950" y="42510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latin typeface="Consolas"/>
                <a:ea typeface="Consolas"/>
                <a:cs typeface="Consolas"/>
                <a:sym typeface="Consolas"/>
              </a:rPr>
              <a:t>column_compression_zlib_level=0-9 (default: 6)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950" y="463770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zlib compression level (1 gives best speed, 9 gives best compression). Affects compression only.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950" y="1437288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innodb_rds_column_zlib_wrap=ON|OFF (default: ON)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950" y="1830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950" y="2753063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950" y="2366363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950" y="3308675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950" y="3675525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950" y="42510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latin typeface="Consolas"/>
                <a:ea typeface="Consolas"/>
                <a:cs typeface="Consolas"/>
                <a:sym typeface="Consolas"/>
              </a:rPr>
              <a:t>column_compression_zlib_wrap=ON|OFF (default: OFF)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737500" y="4664175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Generate zlib header and trailer and compute adler32 check value. Affects compression only.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950" y="1437288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innodb_rds_column_zlib_strategy=0-4 (0)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950" y="1830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685950" y="2753063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950" y="2366363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950" y="3308675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950" y="3675525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950" y="4251000"/>
            <a:ext cx="7772100" cy="5961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latin typeface="Consolas"/>
                <a:ea typeface="Consolas"/>
                <a:cs typeface="Consolas"/>
                <a:sym typeface="Consolas"/>
              </a:rPr>
              <a:t>column_compression_zlib_strategy=DEFAULT_STRATEGY|FILTERED|HUFFMAN_ONLY|RLE|FIXED (DEFAULT_STRATEGY)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950" y="4873575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The strategy parameter is used to tune the compression algorithm. Affects compression only.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950" y="1437288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innodb_rds_column_zip_mem_use_heap=ON|OFF (default: OFF)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950" y="1830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950" y="2753063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950" y="2366363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950" y="3308675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950" y="3675525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950" y="42510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950" y="4664175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</a:t>
            </a:r>
            <a:r>
              <a:rPr lang="fi-FI"/>
              <a:t>llocate memory from prebuilt-&gt;compress_heap for zlib.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System variables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950" y="2359625"/>
            <a:ext cx="7772100" cy="89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i-FI">
                <a:solidFill>
                  <a:schemeClr val="dk1"/>
                </a:solidFill>
              </a:rPr>
              <a:t>In all implementations it is possible to adjust compression settings for individual rows</a:t>
            </a:r>
          </a:p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950" y="3254573"/>
            <a:ext cx="7772100" cy="12438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BLOB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SET column_compression_threshold=2000;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1000));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SET column_compression_threshold=200;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1000));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Field length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950" y="2359625"/>
            <a:ext cx="7772100" cy="89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All implementations set field length limit on uncompressed data (not compressed)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950" y="3254573"/>
            <a:ext cx="7772100" cy="12438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TINYBLOB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1000));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1406 (22001): Data too long for column 'a' at row 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SELECT LENGTH(COMPRESS(REPEAT('a', 1000)));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length(compress(a)) &gt; length(a)</a:t>
            </a:r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950" y="1064850"/>
            <a:ext cx="7772100" cy="5070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just">
              <a:spcBef>
                <a:spcPts val="0"/>
              </a:spcBef>
              <a:buNone/>
            </a:pPr>
            <a:r>
              <a:rPr lang="fi-FI"/>
              <a:t>All implementations store data uncompressed if compressed data is bigger than uncompressed.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Blob storage requirement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950" y="8949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</a:t>
            </a:r>
            <a:r>
              <a:rPr b="1" lang="fi-FI"/>
              <a:t>reserves</a:t>
            </a:r>
            <a:r>
              <a:rPr lang="fi-FI"/>
              <a:t> 1 byte for compressed blobs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950" y="1440000"/>
            <a:ext cx="7772100" cy="101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TINYBLOB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1406 (22001): Data too long for column 'a' at row 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254));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950" y="24567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 and Tencent don’t and somehow it works well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685950" y="3001800"/>
            <a:ext cx="7772100" cy="1222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&gt; CREATE TABLE t1(a TINYBLOB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SET GLOBAL innodb_compressed_columns_threshold=1000;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SELECT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255</a:t>
            </a:r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950" y="42240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 doesn’t, but crashes on SELECT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950" y="4769100"/>
            <a:ext cx="7772100" cy="1222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&gt; CREATE TABLE t1(a TINYBLOB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SET GLOBAL innodb_rds_column_zip_threshold=1000;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SELECT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HY000: Lost connection to MySQL server during query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VARCHAR</a:t>
            </a:r>
            <a:r>
              <a:rPr lang="fi-FI"/>
              <a:t> storage requirement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685950" y="8949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</a:t>
            </a:r>
            <a:r>
              <a:rPr b="1" lang="fi-FI"/>
              <a:t>adds</a:t>
            </a:r>
            <a:r>
              <a:rPr lang="fi-FI"/>
              <a:t> 1 byte for compressed varchars</a:t>
            </a:r>
          </a:p>
        </p:txBody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685950" y="1440000"/>
            <a:ext cx="7772100" cy="1222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SET column_compression_threshold=1000;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SELECT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255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950" y="26622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 works correct too</a:t>
            </a:r>
          </a:p>
        </p:txBody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950" y="3207300"/>
            <a:ext cx="7772100" cy="1222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SET GLOBAL innodb_compressed_columns_threshold=1000;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Percona&gt; SELECT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255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950" y="442950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 and Tencent crash on INSERT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950" y="4974600"/>
            <a:ext cx="7772100" cy="989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SET GLOBAL innodb_rds_column_zip_threshold=1000;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HY000: Lost connection to MySQL server during query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Implementations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950" y="1064850"/>
            <a:ext cx="7772100" cy="5070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Alibaba</a:t>
            </a: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>
                <a:solidFill>
                  <a:schemeClr val="dk1"/>
                </a:solidFill>
              </a:rPr>
              <a:t>Percona</a:t>
            </a: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Tencent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fi-FI"/>
              <a:t>MariaDB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CREATE TABLE … LIKE</a:t>
            </a:r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950" y="2441250"/>
            <a:ext cx="7772100" cy="54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All implementations inherit compression attribute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950" y="2986350"/>
            <a:ext cx="7772100" cy="14304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t2 LIKE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SHOW CREATE TABLE t2;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`t2` (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`a` varbinary(255) /*!100301 COMPRESSED*/ DEFAULT NULL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ENGINE=MyISAM DEFAULT CHARSET=latin1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CREATE TABLE … SELECT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685950" y="894900"/>
            <a:ext cx="7772100" cy="89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</a:t>
            </a:r>
            <a:r>
              <a:rPr lang="fi-FI">
                <a:solidFill>
                  <a:schemeClr val="dk1"/>
                </a:solidFill>
              </a:rPr>
              <a:t>inherits compression attribute, data is transferred without recompression</a:t>
            </a: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685950" y="1789800"/>
            <a:ext cx="7772100" cy="14133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t2 SELECT *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SHOW CREATE TABLE t2;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`t2` (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`a` varbinary(255) /*!100301 COMPRESSED*/ DEFAULT NULL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ENGINE=MyISAM DEFAULT CHARSET=latin1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85950" y="3203100"/>
            <a:ext cx="7772100" cy="894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 don’t inherit compression attribute, data is uncompressed</a:t>
            </a:r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685950" y="4098000"/>
            <a:ext cx="7772100" cy="14133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t2 SELECT *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SHOW CREATE TABLE t2;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`t2` (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`a` varchar(255) DEFAULT NULL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ENGINE=InnoDB DEFAULT CHARSET=latin1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INSERT … SELECT</a:t>
            </a:r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685950" y="894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</a:t>
            </a:r>
            <a:r>
              <a:rPr lang="fi-FI">
                <a:solidFill>
                  <a:schemeClr val="dk1"/>
                </a:solidFill>
              </a:rPr>
              <a:t>transfers </a:t>
            </a:r>
            <a:r>
              <a:rPr lang="fi-FI">
                <a:solidFill>
                  <a:schemeClr val="dk1"/>
                </a:solidFill>
              </a:rPr>
              <a:t>data without recompression</a:t>
            </a:r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685950" y="1435200"/>
            <a:ext cx="7772100" cy="16671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t2 LIKE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t2 SELECT *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SHOW STATUS LIKE "Column_%compressions";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Column_compressions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Column_decompressions	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950" y="31023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 perform recompression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950" y="3642600"/>
            <a:ext cx="7772100" cy="16671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t2 LIKE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INSERT INTO t2 SELECT *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SHOW STATUS LIKE "Innodb_column_%compressed";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Innodb_column_compressed	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Innodb_column_decompressed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ALTER TABLE…ALGORITHM=copy</a:t>
            </a:r>
          </a:p>
        </p:txBody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950" y="14535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</a:t>
            </a:r>
            <a:r>
              <a:rPr lang="fi-FI">
                <a:solidFill>
                  <a:schemeClr val="dk1"/>
                </a:solidFill>
              </a:rPr>
              <a:t>transfers data without recompression</a:t>
            </a:r>
          </a:p>
        </p:txBody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950" y="1993800"/>
            <a:ext cx="7772100" cy="1435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ALTER TABLE t1 ADD COLUMN b INT, ALGORITHM=copy;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SHOW STATUS LIKE "Column_%compressions";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Column_compressions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Column_decompressions	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685950" y="34290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 perform recompression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685950" y="3969300"/>
            <a:ext cx="7772100" cy="1435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ALTER TABLE t1 ADD COLUMN b INT, ALGORITHM=copy;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SHOW STATUS LIKE "Innodb_column_%compressed";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Innodb_column_compressed	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Innodb_column_decompressed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SELECT a, LENGTH(a)</a:t>
            </a: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685950" y="12645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does uncompress for each reference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685950" y="1804800"/>
            <a:ext cx="7772100" cy="1624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VARBINARY(255)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SELECT a,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SHOW STATUS LIKE "Column_%compressions";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Column_compressions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Column_decompressions	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950" y="34290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 uncompress once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685950" y="3969300"/>
            <a:ext cx="7772100" cy="1624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CREATE TABLE t1(a VARBINARY(255) COLUMN_FORMAT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INSERT INTO t1 VALUES(REPEAT('a', 255));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SELECT a, LENGTH(a) FROM t1;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SHOW STATUS LIKE "Innodb_column_%compressed";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Innodb_column_compressed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Innodb_column_decompressed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Partitioning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685950" y="894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has to uncompress data multiple times</a:t>
            </a: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685950" y="1435200"/>
            <a:ext cx="7772100" cy="2063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VARCHAR(1000) COMPRESSED)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BY RANGE COLUMNS (a) (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p0 VALUES LESS THAN ('g'), PARTITION p1 VALUES LESS THAN ('m'),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p2 VALUES LESS THAN ('t'), PARTITION p3 VALUES LESS THAN ('w'),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p4 VALUES LESS THAN (MAXVALUE));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INSERT INTO t1 VALUES(REPEAT('k', 1000));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SHOW STATUS LIKE "Column_%compressions";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Column_compressions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Column_decompressions	3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685950" y="3498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 don’t</a:t>
            </a:r>
          </a:p>
        </p:txBody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685950" y="4039200"/>
            <a:ext cx="7772100" cy="2063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CREATE TABLE t1(a VARCHAR(1000) COLUMN_FORMAT COMPRESSED)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BY RANGE COLUMNS (a) (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p0 VALUES LESS THAN ('g'), PARTITION p1 VALUES LESS THAN ('m'),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p2 VALUES LESS THAN ('t'), PARTITION p3 VALUES LESS THAN ('w'),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PARTITION p4 VALUES LESS THAN (MAXVALUE));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INSERT INTO t1 VALUES(REPEAT('k', 1000));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AliSQL&gt; SHOW STATUS LIKE "Innodb_column_%compressed";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Innodb_column_compressed	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Innodb_column_decompressed	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Replication</a:t>
            </a:r>
          </a:p>
        </p:txBody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685950" y="2067450"/>
            <a:ext cx="7772100" cy="2723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In MariaDB compressed columns are binlogged and replicated compressed. It is possible to replicate compressed-&gt;uncompressed (or vise versa) with slave_type_conversions=ALL_NON_LOSSY.</a:t>
            </a:r>
          </a:p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In AliSQL, Percona and Tencent compressed columns are binlogged and replicated uncompressed.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Normal INSERT overhead</a:t>
            </a:r>
          </a:p>
        </p:txBody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85950" y="148305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295" name="Shape 295"/>
          <p:cNvSpPr txBox="1"/>
          <p:nvPr>
            <p:ph idx="1" type="body"/>
          </p:nvPr>
        </p:nvSpPr>
        <p:spPr>
          <a:xfrm>
            <a:off x="685950" y="2023350"/>
            <a:ext cx="7772100" cy="421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compress(data -&gt; record); // No extra alloc/copy compared to not compressed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685950" y="244455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685950" y="2984850"/>
            <a:ext cx="7772100" cy="851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buffer= mem_heap_zalloc(compress_heap); // zalloc does memset()!!!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compress(record -&gt; buffer);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mem_heap_empty(compress_heap);</a:t>
            </a:r>
          </a:p>
        </p:txBody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685950" y="383655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299" name="Shape 299"/>
          <p:cNvSpPr txBox="1"/>
          <p:nvPr>
            <p:ph idx="1" type="body"/>
          </p:nvPr>
        </p:nvSpPr>
        <p:spPr>
          <a:xfrm>
            <a:off x="685950" y="4376850"/>
            <a:ext cx="7772100" cy="9981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buffer= mem_heap_alloc(compress_heap); // uses alloc instead of zalloc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compress(record -&gt; buffer);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Doesn’t reset compress_heap for each inserted row,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which can be a problem for INSERT … SELECT FROM huge_table.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Normal SELECT overhead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685950" y="1485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685950" y="2026200"/>
            <a:ext cx="7772100" cy="5844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if (buffer_length &lt; data_length) { free(buffer); buffer= malloc(); 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un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compress(record -&gt; buffer);</a:t>
            </a:r>
          </a:p>
        </p:txBody>
      </p:sp>
      <p:sp>
        <p:nvSpPr>
          <p:cNvPr id="307" name="Shape 307"/>
          <p:cNvSpPr txBox="1"/>
          <p:nvPr>
            <p:ph idx="1" type="body"/>
          </p:nvPr>
        </p:nvSpPr>
        <p:spPr>
          <a:xfrm>
            <a:off x="685950" y="26106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</a:t>
            </a:r>
          </a:p>
        </p:txBody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950" y="3150900"/>
            <a:ext cx="7772100" cy="851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buffer= mem_heap_zalloc(compress_heap); // zalloc does memset()!!!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uncompress(zdata -&gt; buffer);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mem_heap_empty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(compress_heap);</a:t>
            </a:r>
          </a:p>
        </p:txBody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x="685950" y="40026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685950" y="4542900"/>
            <a:ext cx="7772100" cy="829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buffer= mem_heap_alloc(compress_heap); // uses alloc instead of zalloc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uncompress(zdata -&gt; buffer);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mem_heap_free(compress_heap); // Less efficient than mem_heap_empty()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Metadata format</a:t>
            </a:r>
          </a:p>
        </p:txBody>
      </p:sp>
      <p:sp>
        <p:nvSpPr>
          <p:cNvPr id="316" name="Shape 316"/>
          <p:cNvSpPr txBox="1"/>
          <p:nvPr>
            <p:ph idx="1" type="body"/>
          </p:nvPr>
        </p:nvSpPr>
        <p:spPr>
          <a:xfrm>
            <a:off x="685950" y="22824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and Tencent</a:t>
            </a:r>
          </a:p>
        </p:txBody>
      </p:sp>
      <p:sp>
        <p:nvSpPr>
          <p:cNvPr id="317" name="Shape 317"/>
          <p:cNvSpPr txBox="1"/>
          <p:nvPr>
            <p:ph idx="1" type="body"/>
          </p:nvPr>
        </p:nvSpPr>
        <p:spPr>
          <a:xfrm>
            <a:off x="685950" y="2822700"/>
            <a:ext cx="7772100" cy="5844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Field info section of .frm (unireg_check)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field_info[10]= (uchar) 24;</a:t>
            </a:r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685950" y="34071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 and Percona</a:t>
            </a:r>
          </a:p>
        </p:txBody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685950" y="3947400"/>
            <a:ext cx="7772100" cy="628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Format section of .frm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column_properties[field]|= (uchar) 24;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Syntax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950" y="14439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t1(a BLOB COLUMN_FORMAT COMPRESSED)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950" y="1830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950" y="34485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950" y="2379600"/>
            <a:ext cx="7772100" cy="10689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t1(a BLOB COLUMN_FORMAT COMPRESSED [WITH COMPRESSION_DICTIONARY dict])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COMPRESSION_DICTIONARY [IF NOT EXISTS] dict(text|variable)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DROP COMPRESSION_DICTIONARY [IF EXISTS] dict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950" y="39975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t1(a BLOB COMPRESSED)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950" y="43836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950" y="493260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 TABLE t1(a BLOB COMPRESSED[=compression_method])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D</a:t>
            </a:r>
            <a:r>
              <a:rPr lang="fi-FI"/>
              <a:t>ata format</a:t>
            </a:r>
          </a:p>
        </p:txBody>
      </p:sp>
      <p:sp>
        <p:nvSpPr>
          <p:cNvPr id="325" name="Shape 325"/>
          <p:cNvSpPr txBox="1"/>
          <p:nvPr>
            <p:ph idx="1" type="body"/>
          </p:nvPr>
        </p:nvSpPr>
        <p:spPr>
          <a:xfrm>
            <a:off x="685950" y="894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All implementations have common structure</a:t>
            </a:r>
          </a:p>
        </p:txBody>
      </p:sp>
      <p:sp>
        <p:nvSpPr>
          <p:cNvPr id="326" name="Shape 326"/>
          <p:cNvSpPr txBox="1"/>
          <p:nvPr>
            <p:ph idx="1" type="body"/>
          </p:nvPr>
        </p:nvSpPr>
        <p:spPr>
          <a:xfrm>
            <a:off x="685950" y="1435200"/>
            <a:ext cx="7772100" cy="8163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+---+===+=====================+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|HDR|ROL|...compressed data...|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+---+===+=====================+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x="685950" y="22515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</a:t>
            </a:r>
          </a:p>
        </p:txBody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x="685950" y="2791800"/>
            <a:ext cx="7772100" cy="11958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7 bit: compressed flag (ROL is present only if this flag is set)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5-6 bit: number of bytes in "Record Original Length" minus 1 (0-3)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2-4 bit: compression method (0 means zlib)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1 bit: zlib wrapper flag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0 bit: unused</a:t>
            </a: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685950" y="39876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685950" y="4527900"/>
            <a:ext cx="7772100" cy="14364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11-15 bit: unused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10 bit: compressed flag (ROL is present only if this flag is set)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7-9 bit: number of bytes in "Record Original Length" minus 1 (0-3)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2-6 bit: compression method (0 means zlib)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1 bit: zlib wrapper flag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0 bit: unused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Data format</a:t>
            </a:r>
          </a:p>
        </p:txBody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685950" y="8949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685950" y="1435200"/>
            <a:ext cx="7772100" cy="9969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7 bit: compressed flag (ROL is present only if this flag is set)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5-6 bit: compression method (0 means zlib)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4 bit: unused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0-3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bit: number of bytes in "Record Original Length" (1-4)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685950" y="244065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 (binary compatible with Tencent)</a:t>
            </a:r>
          </a:p>
        </p:txBody>
      </p:sp>
      <p:sp>
        <p:nvSpPr>
          <p:cNvPr id="339" name="Shape 339"/>
          <p:cNvSpPr txBox="1"/>
          <p:nvPr>
            <p:ph idx="1" type="body"/>
          </p:nvPr>
        </p:nvSpPr>
        <p:spPr>
          <a:xfrm>
            <a:off x="685950" y="2980950"/>
            <a:ext cx="7772100" cy="8349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4-7 bit: compression method (8 means zlib, ROL is present only if method&gt;0)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3 bit: zlib wrapper flag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0-2 bit: number of bytes in "Record Original Length" (1-4)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Ideas</a:t>
            </a:r>
          </a:p>
        </p:txBody>
      </p:sp>
      <p:sp>
        <p:nvSpPr>
          <p:cNvPr id="345" name="Shape 345"/>
          <p:cNvSpPr txBox="1"/>
          <p:nvPr>
            <p:ph idx="1" type="body"/>
          </p:nvPr>
        </p:nvSpPr>
        <p:spPr>
          <a:xfrm>
            <a:off x="685950" y="2443200"/>
            <a:ext cx="7772100" cy="1971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810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per-column compression parameters (stored in .frm)</a:t>
            </a:r>
          </a:p>
          <a:p>
            <a:pPr indent="-3810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implement more compression algorithms</a:t>
            </a:r>
          </a:p>
          <a:p>
            <a:pPr indent="-3810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provide and accept compressed data to/from client</a:t>
            </a:r>
          </a:p>
          <a:p>
            <a:pPr indent="-381000" lvl="1" marL="9144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-FI"/>
              <a:t>needed for mysqldump to store data compressed</a:t>
            </a:r>
          </a:p>
          <a:p>
            <a:pPr indent="-381000" lvl="1" marL="914400" rtl="0" algn="just">
              <a:lnSpc>
                <a:spcPct val="100000"/>
              </a:lnSpc>
              <a:spcBef>
                <a:spcPts val="0"/>
              </a:spcBef>
              <a:buSzPct val="100000"/>
              <a:buChar char="○"/>
            </a:pPr>
            <a:r>
              <a:rPr lang="fi-FI"/>
              <a:t>needed for spider to transfer data compressed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Availability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950" y="1064850"/>
            <a:ext cx="7772100" cy="5070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just">
              <a:spcBef>
                <a:spcPts val="0"/>
              </a:spcBef>
              <a:buNone/>
            </a:pPr>
            <a:r>
              <a:rPr lang="fi-FI"/>
              <a:t>All implementations have column compression available by default, no special compilation flags or runtime configuration needed.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Data types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950" y="2324250"/>
            <a:ext cx="7772100" cy="1410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fi-FI"/>
              <a:t>All implementations support: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/>
              <a:t>BLOB and TEXT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/>
              <a:t>VARCHAR and VARBINARY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950" y="3734550"/>
            <a:ext cx="7772100" cy="799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BLOB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INT COMPRESSED);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42000: Incorrect column specifier for column 'a'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Storage engines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950" y="2012400"/>
            <a:ext cx="7772100" cy="711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MariaDB: storage engine independent</a:t>
            </a:r>
          </a:p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/>
              <a:t>Note: CSV stores data uncompressed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950" y="2724300"/>
            <a:ext cx="7772100" cy="7905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BLOB COMPRESSED) ENGINE=InnoDB;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BLOB COMPRESSED) ENGINE=MyISAM;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950" y="3514800"/>
            <a:ext cx="7772100" cy="540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AliSQL, Percona and Tencent: InnoDB only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950" y="4055100"/>
            <a:ext cx="7772100" cy="7905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Tencent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&gt; CREATE TABLE t1(a BLOB COMPRESSED) ENGINE=InnoDB;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Tencent</a:t>
            </a: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&gt; CREATE TABLE t1(a BLOB COMPRESSED) ENGINE=MyISAM;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HY000: Field 'a' can not have compressed property in this enginess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Compression methods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950" y="1064850"/>
            <a:ext cx="7772100" cy="5070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just">
              <a:spcBef>
                <a:spcPts val="0"/>
              </a:spcBef>
              <a:buNone/>
            </a:pPr>
            <a:r>
              <a:rPr lang="fi-FI"/>
              <a:t>All implementations support only one compression method: deflate (zlib).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Indexes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950" y="267645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All implementations do not support indexes over compressed columns.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950" y="3571350"/>
            <a:ext cx="7772100" cy="610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MariaDB&gt; CREATE TABLE t1(a BLOB COMPRESSED, KEY(a(10)));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ERROR HY000: Compressed column 'a' can't be used in key specification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1371600" y="10"/>
            <a:ext cx="7772100" cy="894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Status variables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950" y="8949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Alibaba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950" y="1450425"/>
            <a:ext cx="7772100" cy="610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Innodb_column_compressed   // incremented when compressed data is written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Innodb_column_decompressed // or read, global counters (scalability?)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950" y="20541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Percona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950" y="323940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Tencent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950" y="2616150"/>
            <a:ext cx="7772100" cy="610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Create_compression_dictionary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Drop_compression_dictionary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950" y="3811350"/>
            <a:ext cx="7772100" cy="3867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N/A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950" y="4198050"/>
            <a:ext cx="7772100" cy="5490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/>
              <a:t>MariaDB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950" y="4747050"/>
            <a:ext cx="7772100" cy="610200"/>
          </a:xfrm>
          <a:prstGeom prst="rect">
            <a:avLst/>
          </a:prstGeom>
          <a:solidFill>
            <a:schemeClr val="lt2"/>
          </a:solidFill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Column_compressions   // similar to Alibaba, but only incremented if data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Column_decompressions // is actually compressed/decompressed, status counter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