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  <p:sldMasterId id="2147483661" r:id="rId2"/>
    <p:sldMasterId id="2147483664" r:id="rId3"/>
  </p:sldMasterIdLst>
  <p:notesMasterIdLst>
    <p:notesMasterId r:id="rId23"/>
  </p:notesMasterIdLst>
  <p:sldIdLst>
    <p:sldId id="320" r:id="rId4"/>
    <p:sldId id="650" r:id="rId5"/>
    <p:sldId id="494" r:id="rId6"/>
    <p:sldId id="661" r:id="rId7"/>
    <p:sldId id="639" r:id="rId8"/>
    <p:sldId id="657" r:id="rId9"/>
    <p:sldId id="582" r:id="rId10"/>
    <p:sldId id="658" r:id="rId11"/>
    <p:sldId id="642" r:id="rId12"/>
    <p:sldId id="653" r:id="rId13"/>
    <p:sldId id="655" r:id="rId14"/>
    <p:sldId id="662" r:id="rId15"/>
    <p:sldId id="666" r:id="rId16"/>
    <p:sldId id="656" r:id="rId17"/>
    <p:sldId id="663" r:id="rId18"/>
    <p:sldId id="664" r:id="rId19"/>
    <p:sldId id="665" r:id="rId20"/>
    <p:sldId id="667" r:id="rId21"/>
    <p:sldId id="284" r:id="rId22"/>
  </p:sldIdLst>
  <p:sldSz cx="13004800" cy="8128000"/>
  <p:notesSz cx="7099300" cy="10234613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5pPr>
    <a:lvl6pPr marL="2286000" algn="l" defTabSz="457200" rtl="0" eaLnBrk="1" latinLnBrk="0" hangingPunct="1"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6pPr>
    <a:lvl7pPr marL="2743200" algn="l" defTabSz="457200" rtl="0" eaLnBrk="1" latinLnBrk="0" hangingPunct="1"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7pPr>
    <a:lvl8pPr marL="3200400" algn="l" defTabSz="457200" rtl="0" eaLnBrk="1" latinLnBrk="0" hangingPunct="1"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8pPr>
    <a:lvl9pPr marL="3657600" algn="l" defTabSz="457200" rtl="0" eaLnBrk="1" latinLnBrk="0" hangingPunct="1">
      <a:defRPr kern="1200">
        <a:solidFill>
          <a:srgbClr val="000000"/>
        </a:solidFill>
        <a:latin typeface="Vista Sans OT Reg" pitchFamily="-65" charset="0"/>
        <a:ea typeface="ヒラギノ角ゴ ProN W3" pitchFamily="-65" charset="-128"/>
        <a:cs typeface="ヒラギノ角ゴ ProN W3" pitchFamily="-65" charset="-128"/>
        <a:sym typeface="Vista Sans OT Reg" pitchFamily="-65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60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2CBDB"/>
    <a:srgbClr val="FFF3CD"/>
    <a:srgbClr val="FF7C80"/>
    <a:srgbClr val="D7CDE5"/>
    <a:srgbClr val="ECC6C6"/>
    <a:srgbClr val="EFE3BE"/>
    <a:srgbClr val="DFEECE"/>
    <a:srgbClr val="D3EAE7"/>
    <a:srgbClr val="CF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8" autoAdjust="0"/>
    <p:restoredTop sz="91971" autoAdjust="0"/>
  </p:normalViewPr>
  <p:slideViewPr>
    <p:cSldViewPr>
      <p:cViewPr varScale="1">
        <p:scale>
          <a:sx n="50" d="100"/>
          <a:sy n="50" d="100"/>
        </p:scale>
        <p:origin x="1161" y="39"/>
      </p:cViewPr>
      <p:guideLst>
        <p:guide orient="horz" pos="2560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E0E1E0-0CB4-1649-8164-0B9CCDC5E0ED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768350"/>
            <a:ext cx="61372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482D980-B585-574E-A40D-6418E1AC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0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2D980-B585-574E-A40D-6418E1AC5F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10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2D980-B585-574E-A40D-6418E1AC5F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6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612900"/>
            <a:ext cx="5632450" cy="595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2250" y="1612900"/>
            <a:ext cx="5632450" cy="595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13004800" cy="8128000"/>
          </a:xfrm>
          <a:prstGeom prst="rect">
            <a:avLst/>
          </a:prstGeom>
          <a:solidFill>
            <a:srgbClr val="375999"/>
          </a:solidFill>
          <a:ln w="203200" cap="flat" cmpd="sng" algn="ctr">
            <a:solidFill>
              <a:srgbClr val="6B84B5"/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87400" y="1943100"/>
            <a:ext cx="11430000" cy="3784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ista Sans OT Medium" pitchFamily="-65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7400" y="6448425"/>
            <a:ext cx="11417300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Vista Sans OT Reg" pitchFamily="-65" charset="0"/>
              </a:rPr>
              <a:t>Click to edit Master text styles</a:t>
            </a:r>
          </a:p>
          <a:p>
            <a:pPr lvl="1"/>
            <a:r>
              <a:rPr lang="en-US" dirty="0">
                <a:sym typeface="Vista Sans OT Reg" pitchFamily="-65" charset="0"/>
              </a:rPr>
              <a:t>Second level</a:t>
            </a:r>
          </a:p>
          <a:p>
            <a:pPr lvl="2"/>
            <a:r>
              <a:rPr lang="en-US" dirty="0">
                <a:sym typeface="Vista Sans OT Reg" pitchFamily="-65" charset="0"/>
              </a:rPr>
              <a:t>Third level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163" y="695325"/>
            <a:ext cx="16637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slow">
    <p:fade thruBlk="1"/>
  </p:transition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+mj-lt"/>
          <a:ea typeface="+mj-ea"/>
          <a:cs typeface="+mj-cs"/>
          <a:sym typeface="Vista Sans OT Medium" pitchFamily="-65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9pPr>
    </p:titleStyle>
    <p:bodyStyle>
      <a:lvl1pPr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1pPr>
      <a:lvl2pPr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2pPr>
      <a:lvl3pPr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3pPr>
      <a:lvl4pPr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4pPr>
      <a:lvl5pPr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5pPr>
      <a:lvl6pPr marL="457200"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6pPr>
      <a:lvl7pPr marL="914400"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7pPr>
      <a:lvl8pPr marL="1371600"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8pPr>
      <a:lvl9pPr marL="1828800" algn="l" rtl="0" fontAlgn="base">
        <a:spcBef>
          <a:spcPts val="200"/>
        </a:spcBef>
        <a:spcAft>
          <a:spcPct val="0"/>
        </a:spcAft>
        <a:defRPr>
          <a:solidFill>
            <a:srgbClr val="AFBEE3"/>
          </a:solidFill>
          <a:latin typeface="+mn-lt"/>
          <a:ea typeface="+mn-ea"/>
          <a:cs typeface="+mn-cs"/>
          <a:sym typeface="Vista Sans OT Reg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3004800" cy="8128000"/>
          </a:xfrm>
          <a:prstGeom prst="rect">
            <a:avLst/>
          </a:prstGeom>
          <a:solidFill>
            <a:schemeClr val="bg1"/>
          </a:solidFill>
          <a:ln w="203200" cap="flat" cmpd="sng" algn="ctr">
            <a:solidFill>
              <a:srgbClr val="FFFFFF"/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87400" y="647700"/>
            <a:ext cx="11417300" cy="66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ista Sans OT Medium" pitchFamily="-65" charset="0"/>
              </a:rPr>
              <a:t>Click to edit Master title style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7400" y="1612900"/>
            <a:ext cx="11417300" cy="595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ista Sans OT Reg" pitchFamily="-65" charset="0"/>
              </a:rPr>
              <a:t>Click to edit Master text styles</a:t>
            </a:r>
          </a:p>
          <a:p>
            <a:pPr lvl="1"/>
            <a:r>
              <a:rPr lang="en-US">
                <a:sym typeface="Vista Sans OT Reg" pitchFamily="-65" charset="0"/>
              </a:rPr>
              <a:t>Second level</a:t>
            </a:r>
          </a:p>
          <a:p>
            <a:pPr lvl="2"/>
            <a:r>
              <a:rPr lang="en-US">
                <a:sym typeface="Vista Sans OT Reg" pitchFamily="-65" charset="0"/>
              </a:rPr>
              <a:t>Third level</a:t>
            </a:r>
          </a:p>
          <a:p>
            <a:pPr lvl="3"/>
            <a:r>
              <a:rPr lang="en-US">
                <a:sym typeface="Vista Sans OT Reg" pitchFamily="-65" charset="0"/>
              </a:rPr>
              <a:t>Fourth level</a:t>
            </a:r>
          </a:p>
          <a:p>
            <a:pPr lvl="4"/>
            <a:r>
              <a:rPr lang="en-US">
                <a:sym typeface="Vista Sans OT Reg" pitchFamily="-65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ransition spd="med">
    <p:dissolve/>
  </p:transition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+mj-lt"/>
          <a:ea typeface="+mj-ea"/>
          <a:cs typeface="+mj-cs"/>
          <a:sym typeface="Vista Sans OT Medium" pitchFamily="-65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Vista Sans OT Medium" pitchFamily="-65" charset="0"/>
          <a:ea typeface="ヒラギノ角ゴ ProN W6" pitchFamily="-65" charset="-128"/>
          <a:cs typeface="ヒラギノ角ゴ ProN W6" pitchFamily="-65" charset="-128"/>
          <a:sym typeface="Vista Sans OT Medium" pitchFamily="-65" charset="0"/>
        </a:defRPr>
      </a:lvl9pPr>
    </p:titleStyle>
    <p:bodyStyle>
      <a:lvl1pPr marL="214313" indent="-214313" algn="l" rtl="0" fontAlgn="base">
        <a:lnSpc>
          <a:spcPct val="110000"/>
        </a:lnSpc>
        <a:spcBef>
          <a:spcPts val="1700"/>
        </a:spcBef>
        <a:spcAft>
          <a:spcPct val="0"/>
        </a:spcAft>
        <a:buClr>
          <a:srgbClr val="415995"/>
        </a:buClr>
        <a:buSzPct val="64000"/>
        <a:buFont typeface="Lucida Grande" pitchFamily="-65" charset="0"/>
        <a:buChar char="▪"/>
        <a:defRPr sz="28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1pPr>
      <a:lvl2pPr marL="479425" indent="-238125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64000"/>
        <a:buFont typeface="Lucida Grande" pitchFamily="-65" charset="0"/>
        <a:buChar char="▪"/>
        <a:defRPr sz="28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2pPr>
      <a:lvl3pPr marL="695325" indent="-174625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54000"/>
        <a:buFont typeface="Lucida Grande" pitchFamily="-65" charset="0"/>
        <a:buChar char="▪"/>
        <a:defRPr sz="26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3pPr>
      <a:lvl4pPr marL="928688" indent="-179388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44000"/>
        <a:buFont typeface="Lucida Grande" pitchFamily="-65" charset="0"/>
        <a:buChar char="▪"/>
        <a:defRPr sz="26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4pPr>
      <a:lvl5pPr marL="1158875" indent="-160338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44000"/>
        <a:buFont typeface="Lucida Grande" pitchFamily="-65" charset="0"/>
        <a:buChar char="▪"/>
        <a:defRPr sz="24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5pPr>
      <a:lvl6pPr marL="1616075" indent="-160338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44000"/>
        <a:buFont typeface="Lucida Grande" pitchFamily="-65" charset="0"/>
        <a:buChar char="▪"/>
        <a:defRPr sz="24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6pPr>
      <a:lvl7pPr marL="2073275" indent="-160338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44000"/>
        <a:buFont typeface="Lucida Grande" pitchFamily="-65" charset="0"/>
        <a:buChar char="▪"/>
        <a:defRPr sz="24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7pPr>
      <a:lvl8pPr marL="2530475" indent="-160338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44000"/>
        <a:buFont typeface="Lucida Grande" pitchFamily="-65" charset="0"/>
        <a:buChar char="▪"/>
        <a:defRPr sz="24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8pPr>
      <a:lvl9pPr marL="2987675" indent="-160338" algn="l" rtl="0" fontAlgn="base">
        <a:lnSpc>
          <a:spcPct val="110000"/>
        </a:lnSpc>
        <a:spcBef>
          <a:spcPts val="1400"/>
        </a:spcBef>
        <a:spcAft>
          <a:spcPct val="0"/>
        </a:spcAft>
        <a:buClr>
          <a:srgbClr val="888888"/>
        </a:buClr>
        <a:buSzPct val="44000"/>
        <a:buFont typeface="Lucida Grande" pitchFamily="-65" charset="0"/>
        <a:buChar char="▪"/>
        <a:defRPr sz="2400">
          <a:solidFill>
            <a:schemeClr val="tx1"/>
          </a:solidFill>
          <a:latin typeface="+mn-lt"/>
          <a:ea typeface="+mn-ea"/>
          <a:cs typeface="+mn-cs"/>
          <a:sym typeface="Vista Sans OT Reg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13004800" cy="8128000"/>
          </a:xfrm>
          <a:prstGeom prst="rect">
            <a:avLst/>
          </a:prstGeom>
          <a:solidFill>
            <a:srgbClr val="375999"/>
          </a:solidFill>
          <a:ln w="203200" cap="flat" cmpd="sng" algn="ctr">
            <a:solidFill>
              <a:srgbClr val="6B84B5"/>
            </a:solidFill>
            <a:prstDash val="solid"/>
            <a:miter lim="800000"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3390849" y="4765675"/>
            <a:ext cx="7227941" cy="152349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algn="r"/>
            <a:r>
              <a:rPr lang="en-US" sz="1100" dirty="0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(c) 2009 </a:t>
            </a:r>
            <a:r>
              <a:rPr lang="en-US" sz="1100" dirty="0" err="1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Facebook</a:t>
            </a:r>
            <a:r>
              <a:rPr lang="en-US" sz="1100" dirty="0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, Inc. or its licensors.  "</a:t>
            </a:r>
            <a:r>
              <a:rPr lang="en-US" sz="1100" dirty="0" err="1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Facebook</a:t>
            </a:r>
            <a:r>
              <a:rPr lang="en-US" sz="1100" dirty="0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" is a registered trademark of </a:t>
            </a:r>
            <a:r>
              <a:rPr lang="en-US" sz="1100" dirty="0" err="1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Facebook</a:t>
            </a:r>
            <a:r>
              <a:rPr lang="en-US" sz="1100" dirty="0">
                <a:solidFill>
                  <a:srgbClr val="9CADD7"/>
                </a:solidFill>
                <a:ea typeface="Vista Sans OT Reg" pitchFamily="-65" charset="0"/>
                <a:cs typeface="Vista Sans OT Reg" pitchFamily="-65" charset="0"/>
              </a:rPr>
              <a:t>, Inc.. All rights reserved. 1.0</a:t>
            </a:r>
          </a:p>
        </p:txBody>
      </p:sp>
      <p:pic>
        <p:nvPicPr>
          <p:cNvPr id="4" name="Picture 3" descr="fb_logo.eps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63800" y="2998082"/>
            <a:ext cx="8153400" cy="16755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slow">
    <p:fade thruBlk="1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+mj-lt"/>
          <a:ea typeface="+mj-ea"/>
          <a:cs typeface="+mj-cs"/>
          <a:sym typeface="Vista Sans OT Bold" pitchFamily="-65" charset="0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rgbClr val="FFFFFF"/>
          </a:solidFill>
          <a:latin typeface="Vista Sans OT Bold" pitchFamily="-65" charset="0"/>
          <a:ea typeface="ヒラギノ角ゴ ProN W6" pitchFamily="-65" charset="-128"/>
          <a:cs typeface="ヒラギノ角ゴ ProN W6" pitchFamily="-65" charset="-128"/>
          <a:sym typeface="Vista Sans OT Bold" pitchFamily="-65" charset="0"/>
        </a:defRPr>
      </a:lvl9pPr>
    </p:titleStyle>
    <p:bodyStyle>
      <a:lvl1pPr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1pPr>
      <a:lvl2pPr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2pPr>
      <a:lvl3pPr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3pPr>
      <a:lvl4pPr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4pPr>
      <a:lvl5pPr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5pPr>
      <a:lvl6pPr marL="457200"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6pPr>
      <a:lvl7pPr marL="914400"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7pPr>
      <a:lvl8pPr marL="1371600"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8pPr>
      <a:lvl9pPr marL="1828800" algn="ctr" rtl="0" fontAlgn="base">
        <a:spcBef>
          <a:spcPts val="200"/>
        </a:spcBef>
        <a:spcAft>
          <a:spcPct val="0"/>
        </a:spcAft>
        <a:defRPr sz="1600">
          <a:solidFill>
            <a:srgbClr val="FFFFFF"/>
          </a:solidFill>
          <a:latin typeface="+mn-lt"/>
          <a:ea typeface="+mn-ea"/>
          <a:cs typeface="+mn-cs"/>
          <a:sym typeface="Helvetica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787400" y="1943100"/>
            <a:ext cx="11658600" cy="3784600"/>
          </a:xfrm>
          <a:ln/>
        </p:spPr>
        <p:txBody>
          <a:bodyPr/>
          <a:lstStyle/>
          <a:p>
            <a:r>
              <a:rPr lang="en-US" sz="4400" dirty="0"/>
              <a:t>MyRocks at Facebook and Roadmaps</a:t>
            </a:r>
            <a:endParaRPr lang="en-US" sz="4000" dirty="0">
              <a:solidFill>
                <a:srgbClr val="AABEE5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Yoshinori Matsunobu</a:t>
            </a:r>
          </a:p>
          <a:p>
            <a:r>
              <a:rPr lang="en-US" dirty="0"/>
              <a:t>Production Engineer, Facebook</a:t>
            </a:r>
          </a:p>
          <a:p>
            <a:pPr lvl="1"/>
            <a:r>
              <a:rPr lang="en-US" dirty="0"/>
              <a:t>Nov 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Copied MyRocks everywhere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606800" y="2844800"/>
            <a:ext cx="2819400" cy="990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Master (</a:t>
            </a:r>
            <a:r>
              <a:rPr lang="en-US" dirty="0" err="1"/>
              <a:t>MyRocks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58800" y="5664200"/>
            <a:ext cx="2819400" cy="990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Slave1 (MyRocks)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06800" y="5664200"/>
            <a:ext cx="2819400" cy="990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Slave2 (MyRocks)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cxnSp>
        <p:nvCxnSpPr>
          <p:cNvPr id="15" name="Straight Arrow Connector 14"/>
          <p:cNvCxnSpPr>
            <a:stCxn id="5" idx="0"/>
            <a:endCxn id="4" idx="2"/>
          </p:cNvCxnSpPr>
          <p:nvPr/>
        </p:nvCxnSpPr>
        <p:spPr bwMode="auto">
          <a:xfrm flipV="1">
            <a:off x="1968500" y="3835400"/>
            <a:ext cx="304800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6" idx="0"/>
            <a:endCxn id="4" idx="2"/>
          </p:cNvCxnSpPr>
          <p:nvPr/>
        </p:nvCxnSpPr>
        <p:spPr bwMode="auto">
          <a:xfrm flipV="1">
            <a:off x="5016500" y="3835400"/>
            <a:ext cx="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18" idx="0"/>
            <a:endCxn id="4" idx="2"/>
          </p:cNvCxnSpPr>
          <p:nvPr/>
        </p:nvCxnSpPr>
        <p:spPr bwMode="auto">
          <a:xfrm flipH="1" flipV="1">
            <a:off x="5016500" y="3835400"/>
            <a:ext cx="2974009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6580809" y="5664200"/>
            <a:ext cx="2819400" cy="990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Slave3 (MyRocks)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550400" y="5664200"/>
            <a:ext cx="2819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Slave4 (</a:t>
            </a:r>
            <a:r>
              <a:rPr lang="en-US" dirty="0" err="1"/>
              <a:t>MyRocks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cxnSp>
        <p:nvCxnSpPr>
          <p:cNvPr id="23" name="Straight Arrow Connector 22"/>
          <p:cNvCxnSpPr>
            <a:stCxn id="8" idx="0"/>
            <a:endCxn id="4" idx="2"/>
          </p:cNvCxnSpPr>
          <p:nvPr/>
        </p:nvCxnSpPr>
        <p:spPr bwMode="auto">
          <a:xfrm flipH="1" flipV="1">
            <a:off x="5016500" y="3835400"/>
            <a:ext cx="594360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3165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current production status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3800" y="2311400"/>
            <a:ext cx="7540526" cy="8679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/>
              <a:t>We </a:t>
            </a:r>
            <a:r>
              <a:rPr lang="en-US" sz="2800" dirty="0">
                <a:solidFill>
                  <a:srgbClr val="FF0000"/>
                </a:solidFill>
              </a:rPr>
              <a:t>COMPLETED</a:t>
            </a:r>
            <a:r>
              <a:rPr lang="en-US" sz="2800" dirty="0"/>
              <a:t> </a:t>
            </a:r>
            <a:r>
              <a:rPr lang="en-US" sz="2800" dirty="0" err="1"/>
              <a:t>InnoDB</a:t>
            </a:r>
            <a:r>
              <a:rPr lang="en-US" sz="2800" dirty="0"/>
              <a:t> to MyRocks migration</a:t>
            </a:r>
          </a:p>
          <a:p>
            <a:pPr algn="ctr"/>
            <a:r>
              <a:rPr lang="en-US" sz="2800" dirty="0"/>
              <a:t>in UDB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0161" y="4064000"/>
            <a:ext cx="5477782" cy="8679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/>
              <a:t>We saved </a:t>
            </a:r>
            <a:r>
              <a:rPr lang="en-US" sz="2800" dirty="0">
                <a:solidFill>
                  <a:srgbClr val="FF0000"/>
                </a:solidFill>
              </a:rPr>
              <a:t>50% space </a:t>
            </a:r>
            <a:r>
              <a:rPr lang="en-US" sz="2800" dirty="0"/>
              <a:t>in UDB</a:t>
            </a:r>
          </a:p>
          <a:p>
            <a:pPr algn="ctr"/>
            <a:r>
              <a:rPr lang="en-US" sz="2800" dirty="0"/>
              <a:t>compared to compressed </a:t>
            </a:r>
            <a:r>
              <a:rPr lang="en-US" sz="2800" dirty="0" err="1"/>
              <a:t>InnoDB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365550" y="5863070"/>
            <a:ext cx="5447004" cy="8679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/>
              <a:t>We started working on migrating</a:t>
            </a:r>
          </a:p>
          <a:p>
            <a:pPr algn="ctr"/>
            <a:r>
              <a:rPr lang="en-US" sz="2800" dirty="0"/>
              <a:t>other large database tiers</a:t>
            </a:r>
          </a:p>
        </p:txBody>
      </p:sp>
    </p:spTree>
    <p:extLst>
      <p:ext uri="{BB962C8B-B14F-4D97-AF65-F5344CB8AC3E}">
        <p14:creationId xmlns:p14="http://schemas.microsoft.com/office/powerpoint/2010/main" val="365118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E043-5582-4C25-89B8-9B88E02E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MyRocks/RocksDB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610C6-AF8D-4445-BA70-F849648F0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400" y="1612900"/>
            <a:ext cx="10744200" cy="5956300"/>
          </a:xfrm>
        </p:spPr>
        <p:txBody>
          <a:bodyPr/>
          <a:lstStyle/>
          <a:p>
            <a:r>
              <a:rPr lang="en-US" dirty="0"/>
              <a:t>Mem Comparable Keys</a:t>
            </a:r>
          </a:p>
          <a:p>
            <a:pPr lvl="1"/>
            <a:r>
              <a:rPr lang="en-US" dirty="0"/>
              <a:t>CHAR/VARCHAR with latin1_bin |utf8_bin columns can be compared by single </a:t>
            </a:r>
            <a:r>
              <a:rPr lang="en-US" dirty="0" err="1"/>
              <a:t>memcmp</a:t>
            </a:r>
            <a:endParaRPr lang="en-US" dirty="0"/>
          </a:p>
          <a:p>
            <a:r>
              <a:rPr lang="en-US" dirty="0"/>
              <a:t>Fast Data Loading, deletes and replication</a:t>
            </a:r>
          </a:p>
          <a:p>
            <a:r>
              <a:rPr lang="en-US" dirty="0"/>
              <a:t>Dynamic Options</a:t>
            </a:r>
          </a:p>
          <a:p>
            <a:r>
              <a:rPr lang="en-US" dirty="0"/>
              <a:t>TTL</a:t>
            </a:r>
          </a:p>
        </p:txBody>
      </p:sp>
    </p:spTree>
    <p:extLst>
      <p:ext uri="{BB962C8B-B14F-4D97-AF65-F5344CB8AC3E}">
        <p14:creationId xmlns:p14="http://schemas.microsoft.com/office/powerpoint/2010/main" val="92864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Faster Data Loading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7400" y="1625600"/>
            <a:ext cx="564731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Normal Write Path in </a:t>
            </a:r>
            <a:r>
              <a:rPr lang="en-US" sz="2400" dirty="0" err="1"/>
              <a:t>MyRocks</a:t>
            </a:r>
            <a:r>
              <a:rPr lang="en-US" sz="2400" dirty="0"/>
              <a:t>/</a:t>
            </a:r>
            <a:r>
              <a:rPr lang="en-US" sz="2400" dirty="0" err="1"/>
              <a:t>RocksDB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473200" y="2329732"/>
            <a:ext cx="3657600" cy="533400"/>
          </a:xfrm>
          <a:prstGeom prst="round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Write Requests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149600" y="3454400"/>
            <a:ext cx="22098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MemTable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82600" y="3454400"/>
            <a:ext cx="198120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WAL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149600" y="4368800"/>
            <a:ext cx="220980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Level 0 SST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49600" y="5283200"/>
            <a:ext cx="220980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Level 1 SST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149600" y="6502400"/>
            <a:ext cx="220980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Level max SST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93256" y="6026784"/>
            <a:ext cx="38664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5600" y="4064000"/>
            <a:ext cx="74571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Flush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67626" y="5036184"/>
            <a:ext cx="143180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51598" y="6008368"/>
            <a:ext cx="143180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Compaction</a:t>
            </a:r>
          </a:p>
        </p:txBody>
      </p:sp>
      <p:cxnSp>
        <p:nvCxnSpPr>
          <p:cNvPr id="20" name="Straight Arrow Connector 19"/>
          <p:cNvCxnSpPr>
            <a:stCxn id="7" idx="2"/>
            <a:endCxn id="10" idx="0"/>
          </p:cNvCxnSpPr>
          <p:nvPr/>
        </p:nvCxnSpPr>
        <p:spPr bwMode="auto">
          <a:xfrm flipH="1">
            <a:off x="1473200" y="2863132"/>
            <a:ext cx="1828800" cy="591268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stCxn id="10" idx="3"/>
            <a:endCxn id="9" idx="1"/>
          </p:cNvCxnSpPr>
          <p:nvPr/>
        </p:nvCxnSpPr>
        <p:spPr bwMode="auto">
          <a:xfrm>
            <a:off x="2463800" y="3797300"/>
            <a:ext cx="685800" cy="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>
            <a:stCxn id="9" idx="2"/>
            <a:endCxn id="11" idx="0"/>
          </p:cNvCxnSpPr>
          <p:nvPr/>
        </p:nvCxnSpPr>
        <p:spPr bwMode="auto">
          <a:xfrm>
            <a:off x="4254500" y="4140200"/>
            <a:ext cx="0" cy="2286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2"/>
            <a:endCxn id="12" idx="0"/>
          </p:cNvCxnSpPr>
          <p:nvPr/>
        </p:nvCxnSpPr>
        <p:spPr bwMode="auto">
          <a:xfrm>
            <a:off x="4254500" y="5054600"/>
            <a:ext cx="0" cy="2286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>
            <a:stCxn id="12" idx="2"/>
            <a:endCxn id="13" idx="0"/>
          </p:cNvCxnSpPr>
          <p:nvPr/>
        </p:nvCxnSpPr>
        <p:spPr bwMode="auto">
          <a:xfrm>
            <a:off x="4254500" y="5969000"/>
            <a:ext cx="0" cy="5334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0" name="Group 39"/>
          <p:cNvGrpSpPr/>
          <p:nvPr/>
        </p:nvGrpSpPr>
        <p:grpSpPr>
          <a:xfrm>
            <a:off x="7874000" y="1625600"/>
            <a:ext cx="4924746" cy="6305931"/>
            <a:chOff x="7874000" y="1625600"/>
            <a:chExt cx="4924746" cy="6305931"/>
          </a:xfrm>
        </p:grpSpPr>
        <p:sp>
          <p:nvSpPr>
            <p:cNvPr id="6" name="TextBox 5"/>
            <p:cNvSpPr txBox="1"/>
            <p:nvPr/>
          </p:nvSpPr>
          <p:spPr>
            <a:xfrm>
              <a:off x="8636000" y="1625600"/>
              <a:ext cx="256672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Faster Write Path</a:t>
              </a: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8331200" y="2325231"/>
              <a:ext cx="3657600" cy="533400"/>
            </a:xfrm>
            <a:prstGeom prst="roundRect">
              <a:avLst/>
            </a:prstGeom>
            <a:solidFill>
              <a:srgbClr val="F0C423"/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Write Requests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9093200" y="6524487"/>
              <a:ext cx="2209800" cy="6858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Level max SST</a:t>
              </a:r>
            </a:p>
          </p:txBody>
        </p:sp>
        <p:cxnSp>
          <p:nvCxnSpPr>
            <p:cNvPr id="36" name="Straight Arrow Connector 35"/>
            <p:cNvCxnSpPr>
              <a:stCxn id="34" idx="2"/>
              <a:endCxn id="35" idx="0"/>
            </p:cNvCxnSpPr>
            <p:nvPr/>
          </p:nvCxnSpPr>
          <p:spPr bwMode="auto">
            <a:xfrm>
              <a:off x="10160000" y="2858631"/>
              <a:ext cx="38100" cy="3665856"/>
            </a:xfrm>
            <a:prstGeom prst="straightConnector1">
              <a:avLst/>
            </a:prstGeom>
            <a:solidFill>
              <a:srgbClr val="F0C42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7874000" y="7340600"/>
              <a:ext cx="4924746" cy="5909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“SET SESSION </a:t>
              </a:r>
              <a:r>
                <a:rPr lang="en-US" dirty="0" err="1"/>
                <a:t>rocksdb_bulk_load</a:t>
              </a:r>
              <a:r>
                <a:rPr lang="en-US" dirty="0"/>
                <a:t>=1;” or </a:t>
              </a:r>
              <a:br>
                <a:rPr lang="en-US" dirty="0"/>
              </a:br>
              <a:r>
                <a:rPr lang="en-US" dirty="0"/>
                <a:t>“SET SESSION </a:t>
              </a:r>
              <a:r>
                <a:rPr lang="en-US" dirty="0" err="1"/>
                <a:t>rocksdb_bulk_load_unsorted</a:t>
              </a:r>
              <a:r>
                <a:rPr lang="en-US" dirty="0"/>
                <a:t>=1”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640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Roadmaps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612900"/>
            <a:ext cx="11417300" cy="5956300"/>
          </a:xfrm>
        </p:spPr>
        <p:txBody>
          <a:bodyPr/>
          <a:lstStyle/>
          <a:p>
            <a:r>
              <a:rPr lang="en-US" dirty="0"/>
              <a:t>Matching read performance vs </a:t>
            </a:r>
            <a:r>
              <a:rPr lang="en-US" dirty="0" err="1"/>
              <a:t>InnoDB</a:t>
            </a:r>
            <a:endParaRPr lang="en-US" dirty="0"/>
          </a:p>
          <a:p>
            <a:pPr lvl="1"/>
            <a:r>
              <a:rPr lang="en-US" dirty="0"/>
              <a:t>https://smalldatum.blogspot.com</a:t>
            </a:r>
          </a:p>
          <a:p>
            <a:endParaRPr lang="en-US" dirty="0"/>
          </a:p>
          <a:p>
            <a:r>
              <a:rPr lang="en-US" dirty="0"/>
              <a:t>Supporting Mixed Engines</a:t>
            </a:r>
          </a:p>
          <a:p>
            <a:endParaRPr lang="en-US" dirty="0"/>
          </a:p>
          <a:p>
            <a:r>
              <a:rPr lang="en-US" dirty="0"/>
              <a:t>Better Replication</a:t>
            </a:r>
          </a:p>
          <a:p>
            <a:endParaRPr lang="en-US" dirty="0"/>
          </a:p>
          <a:p>
            <a:r>
              <a:rPr lang="en-US" dirty="0"/>
              <a:t>Supporting “Bigger Small Data”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2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34A67-E882-4A01-AD29-F4E96F36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Engines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19862-72E1-464D-9FF7-A38102C0E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400" y="1473200"/>
            <a:ext cx="10363200" cy="5956300"/>
          </a:xfrm>
        </p:spPr>
        <p:txBody>
          <a:bodyPr/>
          <a:lstStyle/>
          <a:p>
            <a:r>
              <a:rPr lang="en-US" dirty="0"/>
              <a:t>Currently our production use case is either “MyRocks only” or “</a:t>
            </a:r>
            <a:r>
              <a:rPr lang="en-US" dirty="0" err="1"/>
              <a:t>InnoDB</a:t>
            </a:r>
            <a:r>
              <a:rPr lang="en-US" dirty="0"/>
              <a:t> only” instance</a:t>
            </a:r>
          </a:p>
          <a:p>
            <a:endParaRPr lang="en-US" dirty="0"/>
          </a:p>
          <a:p>
            <a:r>
              <a:rPr lang="en-US" dirty="0"/>
              <a:t>There are several internal/external use cases that want to use </a:t>
            </a:r>
            <a:r>
              <a:rPr lang="en-US" dirty="0" err="1"/>
              <a:t>InnoDB</a:t>
            </a:r>
            <a:r>
              <a:rPr lang="en-US" dirty="0"/>
              <a:t> and MyRocks within the same instance, though single transaction does not overlap engines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Online Backup support and benchmarks are major concerns</a:t>
            </a:r>
          </a:p>
          <a:p>
            <a:r>
              <a:rPr lang="en-US" dirty="0"/>
              <a:t>Current plan is extending </a:t>
            </a:r>
            <a:r>
              <a:rPr lang="en-US" dirty="0" err="1"/>
              <a:t>xtrabackup</a:t>
            </a:r>
            <a:r>
              <a:rPr lang="en-US" dirty="0"/>
              <a:t> to integrate </a:t>
            </a:r>
            <a:r>
              <a:rPr lang="en-US" dirty="0" err="1"/>
              <a:t>myrocks_hotbackup</a:t>
            </a:r>
            <a:endParaRPr lang="en-US" dirty="0"/>
          </a:p>
          <a:p>
            <a:r>
              <a:rPr lang="en-US" dirty="0"/>
              <a:t>Considering to backporting </a:t>
            </a:r>
            <a:r>
              <a:rPr lang="en-US" dirty="0" err="1"/>
              <a:t>gtid_pos_auto_engines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0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FCED-99B7-477A-8E8D-D25151B3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Replication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115CE-8320-4026-9BBD-D513FAA40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400" y="1460500"/>
            <a:ext cx="10972800" cy="5956300"/>
          </a:xfrm>
        </p:spPr>
        <p:txBody>
          <a:bodyPr/>
          <a:lstStyle/>
          <a:p>
            <a:r>
              <a:rPr lang="en-US" dirty="0"/>
              <a:t>Removing engine log</a:t>
            </a:r>
          </a:p>
          <a:p>
            <a:pPr lvl="1"/>
            <a:r>
              <a:rPr lang="en-US" dirty="0"/>
              <a:t>Both internal and external benchmarks (e.g. Amazon, Alibaba) show that </a:t>
            </a:r>
            <a:r>
              <a:rPr lang="en-US" dirty="0" err="1"/>
              <a:t>qps</a:t>
            </a:r>
            <a:r>
              <a:rPr lang="en-US" dirty="0"/>
              <a:t> improves significantly with </a:t>
            </a:r>
            <a:r>
              <a:rPr lang="en-US" dirty="0" err="1"/>
              <a:t>binlog</a:t>
            </a:r>
            <a:r>
              <a:rPr lang="en-US" dirty="0"/>
              <a:t> disabled</a:t>
            </a:r>
          </a:p>
          <a:p>
            <a:pPr lvl="1"/>
            <a:r>
              <a:rPr lang="en-US" dirty="0"/>
              <a:t>Real Problem would be two logs – </a:t>
            </a:r>
            <a:r>
              <a:rPr lang="en-US" dirty="0" err="1"/>
              <a:t>binlog</a:t>
            </a:r>
            <a:r>
              <a:rPr lang="en-US" dirty="0"/>
              <a:t> and engine log, which requires 2pc and ordered commits</a:t>
            </a:r>
          </a:p>
          <a:p>
            <a:pPr lvl="1"/>
            <a:r>
              <a:rPr lang="en-US" dirty="0"/>
              <a:t>One Log - use one log as the source of truth for commits -- either </a:t>
            </a:r>
            <a:r>
              <a:rPr lang="en-US" dirty="0" err="1"/>
              <a:t>binlog</a:t>
            </a:r>
            <a:r>
              <a:rPr lang="en-US" dirty="0"/>
              <a:t>, </a:t>
            </a:r>
            <a:r>
              <a:rPr lang="en-US" dirty="0" err="1"/>
              <a:t>binlog</a:t>
            </a:r>
            <a:r>
              <a:rPr lang="en-US" dirty="0"/>
              <a:t>-like service or RocksDB WAL</a:t>
            </a:r>
          </a:p>
          <a:p>
            <a:pPr lvl="1"/>
            <a:r>
              <a:rPr lang="en-US" dirty="0"/>
              <a:t>We heavily rely on </a:t>
            </a:r>
            <a:r>
              <a:rPr lang="en-US" dirty="0" err="1"/>
              <a:t>binlogs</a:t>
            </a:r>
            <a:r>
              <a:rPr lang="en-US" dirty="0"/>
              <a:t> (for </a:t>
            </a:r>
            <a:r>
              <a:rPr lang="en-US" dirty="0" err="1"/>
              <a:t>semisync</a:t>
            </a:r>
            <a:r>
              <a:rPr lang="en-US" dirty="0"/>
              <a:t>, </a:t>
            </a:r>
            <a:r>
              <a:rPr lang="en-US" dirty="0" err="1"/>
              <a:t>binlog</a:t>
            </a:r>
            <a:r>
              <a:rPr lang="en-US" dirty="0"/>
              <a:t> consumers), TBD is how much perf we gain by stopping writing to WAL</a:t>
            </a:r>
          </a:p>
          <a:p>
            <a:r>
              <a:rPr lang="en-US" dirty="0"/>
              <a:t>Parallel replication apply</a:t>
            </a:r>
          </a:p>
          <a:p>
            <a:r>
              <a:rPr lang="en-US" dirty="0"/>
              <a:t>Batching</a:t>
            </a:r>
          </a:p>
          <a:p>
            <a:r>
              <a:rPr lang="en-US" dirty="0"/>
              <a:t>Skipping using transactions on slaves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5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04089-72A9-4A4D-AD3F-CE1BF275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Bigger Small Data (Bigger Instance Size)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97FE7-6BB2-48FA-ACF3-04DD3FB95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400" y="1612900"/>
            <a:ext cx="11049000" cy="5956300"/>
          </a:xfrm>
        </p:spPr>
        <p:txBody>
          <a:bodyPr/>
          <a:lstStyle/>
          <a:p>
            <a:r>
              <a:rPr lang="en-US" sz="2400" dirty="0"/>
              <a:t>Problem Statement: Shared Nothing database is not general purpose database</a:t>
            </a:r>
          </a:p>
          <a:p>
            <a:pPr lvl="1"/>
            <a:r>
              <a:rPr lang="en-US" sz="2000" dirty="0"/>
              <a:t>MySQL Cluster, Spider, </a:t>
            </a:r>
            <a:r>
              <a:rPr lang="en-US" sz="2000" dirty="0" err="1"/>
              <a:t>Vitess</a:t>
            </a:r>
            <a:endParaRPr lang="en-US" sz="2000" dirty="0"/>
          </a:p>
          <a:p>
            <a:pPr lvl="1"/>
            <a:r>
              <a:rPr lang="en-US" sz="2000" dirty="0"/>
              <a:t>Good if you have specific purposes. Might have issues if people lack of expertise about atomic transactions, joins and secondary keys</a:t>
            </a:r>
          </a:p>
          <a:p>
            <a:pPr lvl="1"/>
            <a:endParaRPr lang="en-US" sz="2000" dirty="0"/>
          </a:p>
          <a:p>
            <a:r>
              <a:rPr lang="en-US" sz="2400" dirty="0"/>
              <a:t>Suggestion: Now we have 256GB+ RAM and 10TB+ Flash on commodity servers. Why not put everything there?</a:t>
            </a:r>
          </a:p>
          <a:p>
            <a:endParaRPr lang="en-US" sz="2400" dirty="0"/>
          </a:p>
          <a:p>
            <a:r>
              <a:rPr lang="en-US" sz="2400" dirty="0"/>
              <a:t>Bigger instances may help general purpose small-mid applications</a:t>
            </a:r>
          </a:p>
          <a:p>
            <a:pPr lvl="1"/>
            <a:r>
              <a:rPr lang="en-US" sz="2000" dirty="0"/>
              <a:t>They don’t have to worry about </a:t>
            </a:r>
            <a:r>
              <a:rPr lang="en-US" sz="2000" dirty="0" err="1"/>
              <a:t>sharding</a:t>
            </a:r>
            <a:r>
              <a:rPr lang="en-US" sz="2000" dirty="0"/>
              <a:t>. Atomic trans, joins and secondary keys just work</a:t>
            </a:r>
          </a:p>
          <a:p>
            <a:pPr lvl="1"/>
            <a:r>
              <a:rPr lang="en-US" sz="2000" dirty="0"/>
              <a:t>e.g. Amazon Aurora (supporting up to 60TB instance) and Alibaba </a:t>
            </a:r>
            <a:r>
              <a:rPr lang="en-US" sz="2000" dirty="0" err="1"/>
              <a:t>PolarDB</a:t>
            </a:r>
            <a:r>
              <a:rPr lang="en-US" sz="2000" dirty="0"/>
              <a:t> (~100TB instance)</a:t>
            </a:r>
          </a:p>
        </p:txBody>
      </p:sp>
    </p:spTree>
    <p:extLst>
      <p:ext uri="{BB962C8B-B14F-4D97-AF65-F5344CB8AC3E}">
        <p14:creationId xmlns:p14="http://schemas.microsoft.com/office/powerpoint/2010/main" val="153153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04089-72A9-4A4D-AD3F-CE1BF275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Features required to support Bigger Instance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97FE7-6BB2-48FA-ACF3-04DD3FB95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7400" y="1308100"/>
            <a:ext cx="11049000" cy="5956300"/>
          </a:xfrm>
        </p:spPr>
        <p:txBody>
          <a:bodyPr/>
          <a:lstStyle/>
          <a:p>
            <a:r>
              <a:rPr lang="en-US" sz="2000" dirty="0"/>
              <a:t>Parallel Query</a:t>
            </a:r>
          </a:p>
          <a:p>
            <a:pPr lvl="1"/>
            <a:r>
              <a:rPr lang="en-US" sz="1800" dirty="0"/>
              <a:t>e.g. how to make </a:t>
            </a:r>
            <a:r>
              <a:rPr lang="en-US" sz="1800" dirty="0" err="1"/>
              <a:t>mysqldump</a:t>
            </a:r>
            <a:r>
              <a:rPr lang="en-US" sz="1800" dirty="0"/>
              <a:t> finish within 24 hours from 20TB table?</a:t>
            </a:r>
          </a:p>
          <a:p>
            <a:r>
              <a:rPr lang="en-US" sz="2000" dirty="0"/>
              <a:t>Parallel binary copy</a:t>
            </a:r>
          </a:p>
          <a:p>
            <a:pPr lvl="1"/>
            <a:r>
              <a:rPr lang="en-US" sz="1800" dirty="0"/>
              <a:t>e.g. how quickly can we create a 60TB replica instance in a remote region?</a:t>
            </a:r>
          </a:p>
          <a:p>
            <a:r>
              <a:rPr lang="en-US" sz="2000" dirty="0"/>
              <a:t>Parallel DDL, Parallel Loading</a:t>
            </a:r>
          </a:p>
          <a:p>
            <a:r>
              <a:rPr lang="en-US" sz="2000" dirty="0" err="1"/>
              <a:t>Resumable</a:t>
            </a:r>
            <a:r>
              <a:rPr lang="en-US" sz="2000" dirty="0"/>
              <a:t> DDL</a:t>
            </a:r>
          </a:p>
          <a:p>
            <a:pPr lvl="1"/>
            <a:r>
              <a:rPr lang="en-US" sz="1800" dirty="0"/>
              <a:t>e.g. if the DDL is expected to take 10 days, what will happen if </a:t>
            </a:r>
            <a:r>
              <a:rPr lang="en-US" sz="1800" dirty="0" err="1"/>
              <a:t>mysqld</a:t>
            </a:r>
            <a:r>
              <a:rPr lang="en-US" sz="1800" dirty="0"/>
              <a:t> restarts after 8 days?</a:t>
            </a:r>
          </a:p>
          <a:p>
            <a:r>
              <a:rPr lang="en-US" sz="2000" dirty="0"/>
              <a:t>Better join algorithm</a:t>
            </a:r>
          </a:p>
          <a:p>
            <a:r>
              <a:rPr lang="en-US" sz="2000" dirty="0"/>
              <a:t>Much faster replication</a:t>
            </a:r>
          </a:p>
          <a:p>
            <a:r>
              <a:rPr lang="en-US" sz="2000" dirty="0"/>
              <a:t>Can handle 10x connection requests and queries</a:t>
            </a:r>
          </a:p>
          <a:p>
            <a:r>
              <a:rPr lang="en-US" sz="2000" dirty="0"/>
              <a:t>Good resource control</a:t>
            </a:r>
          </a:p>
          <a:p>
            <a:r>
              <a:rPr lang="en-US" sz="2000" dirty="0"/>
              <a:t>H/W perspective: Shared Storage and Elastic Computing Units</a:t>
            </a:r>
          </a:p>
          <a:p>
            <a:r>
              <a:rPr lang="en-US" sz="2000" dirty="0"/>
              <a:t>Can scale read replicas from the same shared storage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598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612900"/>
            <a:ext cx="10134600" cy="5956300"/>
          </a:xfrm>
        </p:spPr>
        <p:txBody>
          <a:bodyPr/>
          <a:lstStyle/>
          <a:p>
            <a:r>
              <a:rPr lang="en-US" dirty="0"/>
              <a:t>MySQL at Facebook</a:t>
            </a:r>
          </a:p>
          <a:p>
            <a:r>
              <a:rPr lang="en-US" dirty="0"/>
              <a:t>Production database migration from </a:t>
            </a:r>
            <a:r>
              <a:rPr lang="en-US" dirty="0" err="1"/>
              <a:t>InnoDB</a:t>
            </a:r>
            <a:r>
              <a:rPr lang="en-US" dirty="0"/>
              <a:t> to MyRocks</a:t>
            </a:r>
          </a:p>
          <a:p>
            <a:r>
              <a:rPr lang="en-US" dirty="0"/>
              <a:t>MyRocks Development Roadmaps</a:t>
            </a:r>
          </a:p>
        </p:txBody>
      </p:sp>
    </p:spTree>
    <p:extLst>
      <p:ext uri="{BB962C8B-B14F-4D97-AF65-F5344CB8AC3E}">
        <p14:creationId xmlns:p14="http://schemas.microsoft.com/office/powerpoint/2010/main" val="226680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“Main MySQL Database (UDB)” at Facebook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625600"/>
            <a:ext cx="11963400" cy="6324600"/>
          </a:xfrm>
        </p:spPr>
        <p:txBody>
          <a:bodyPr/>
          <a:lstStyle/>
          <a:p>
            <a:r>
              <a:rPr lang="en-US" dirty="0"/>
              <a:t>Storing Social Graph</a:t>
            </a:r>
          </a:p>
          <a:p>
            <a:r>
              <a:rPr lang="en-US" dirty="0"/>
              <a:t>Massively </a:t>
            </a:r>
            <a:r>
              <a:rPr lang="en-US" dirty="0" err="1"/>
              <a:t>Sharded</a:t>
            </a:r>
            <a:endParaRPr lang="en-US" dirty="0"/>
          </a:p>
          <a:p>
            <a:r>
              <a:rPr lang="en-US" dirty="0"/>
              <a:t>Low latency</a:t>
            </a:r>
          </a:p>
          <a:p>
            <a:r>
              <a:rPr lang="en-US" dirty="0"/>
              <a:t>Automated Operations</a:t>
            </a:r>
          </a:p>
          <a:p>
            <a:r>
              <a:rPr lang="en-US" dirty="0"/>
              <a:t>Pure Flash Storage</a:t>
            </a:r>
          </a:p>
          <a:p>
            <a:r>
              <a:rPr lang="en-US" dirty="0"/>
              <a:t>Constrained by space, not by CPU/IOPS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421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MyRocks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384300"/>
            <a:ext cx="9753600" cy="5956300"/>
          </a:xfrm>
        </p:spPr>
        <p:txBody>
          <a:bodyPr/>
          <a:lstStyle/>
          <a:p>
            <a:r>
              <a:rPr lang="en-US" sz="2000" dirty="0"/>
              <a:t>MySQL on top of RocksDB (RocksDB storage engine)</a:t>
            </a:r>
          </a:p>
          <a:p>
            <a:r>
              <a:rPr lang="en-US" sz="2000" dirty="0"/>
              <a:t>Taking both LSM advantages and MySQL features</a:t>
            </a:r>
          </a:p>
          <a:p>
            <a:pPr lvl="1"/>
            <a:r>
              <a:rPr lang="en-US" sz="1800" dirty="0"/>
              <a:t>LSM advantage:  Smaller space and lower write amplification</a:t>
            </a:r>
          </a:p>
          <a:p>
            <a:pPr lvl="1"/>
            <a:r>
              <a:rPr lang="en-US" sz="1800" dirty="0"/>
              <a:t>MySQL features: SQL, Replication, Connectors and many tools</a:t>
            </a:r>
          </a:p>
          <a:p>
            <a:r>
              <a:rPr lang="en-US" sz="2000" dirty="0"/>
              <a:t>Open Source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82983" y="3987800"/>
            <a:ext cx="66294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MySQL Clients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82983" y="5125002"/>
            <a:ext cx="6629400" cy="1981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3810276" y="4597400"/>
            <a:ext cx="533400" cy="527602"/>
          </a:xfrm>
          <a:prstGeom prst="downArrow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49783" y="6039402"/>
            <a:ext cx="1524000" cy="8382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InnoDB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21583" y="6039402"/>
            <a:ext cx="1524000" cy="8382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RocksDB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6183" y="5161170"/>
            <a:ext cx="1362874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Parser</a:t>
            </a:r>
          </a:p>
          <a:p>
            <a:r>
              <a:rPr lang="en-US" dirty="0"/>
              <a:t>Optimizer</a:t>
            </a:r>
          </a:p>
          <a:p>
            <a:r>
              <a:rPr lang="en-US" dirty="0"/>
              <a:t>Replication</a:t>
            </a:r>
          </a:p>
          <a:p>
            <a:r>
              <a:rPr lang="en-US" dirty="0" err="1"/>
              <a:t>etc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06128" y="4667138"/>
            <a:ext cx="173477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SQL/Connector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69618" y="673687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MySQL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267" y="2974983"/>
            <a:ext cx="4044534" cy="40581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015905" y="7201850"/>
            <a:ext cx="3937296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http://myrocks.io/</a:t>
            </a:r>
          </a:p>
        </p:txBody>
      </p:sp>
    </p:spTree>
    <p:extLst>
      <p:ext uri="{BB962C8B-B14F-4D97-AF65-F5344CB8AC3E}">
        <p14:creationId xmlns:p14="http://schemas.microsoft.com/office/powerpoint/2010/main" val="13628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MyRocks Initial Goal at Facebook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44600" y="2006600"/>
            <a:ext cx="219162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InnoDB</a:t>
            </a:r>
            <a:r>
              <a:rPr lang="en-US" sz="2400" dirty="0"/>
              <a:t> in UDB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82600" y="3073400"/>
            <a:ext cx="4191000" cy="0"/>
          </a:xfrm>
          <a:prstGeom prst="line">
            <a:avLst/>
          </a:prstGeom>
          <a:solidFill>
            <a:srgbClr val="F0C42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82600" y="6426200"/>
            <a:ext cx="4191000" cy="0"/>
          </a:xfrm>
          <a:prstGeom prst="line">
            <a:avLst/>
          </a:prstGeom>
          <a:solidFill>
            <a:srgbClr val="F0C42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3210696" y="3378200"/>
            <a:ext cx="929503" cy="3048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90%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10697" y="2730500"/>
            <a:ext cx="79220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Space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52680" y="2730500"/>
            <a:ext cx="409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5314" y="2730500"/>
            <a:ext cx="60465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CPU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73600" y="2898944"/>
            <a:ext cx="16017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Machine limit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952680" y="5816600"/>
            <a:ext cx="737942" cy="609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15%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7400" y="5664200"/>
            <a:ext cx="762000" cy="7620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rPr>
              <a:t>20%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7035800" y="2006600"/>
            <a:ext cx="5792721" cy="4419600"/>
            <a:chOff x="7035800" y="2006600"/>
            <a:chExt cx="5792721" cy="4419600"/>
          </a:xfrm>
        </p:grpSpPr>
        <p:sp>
          <p:nvSpPr>
            <p:cNvPr id="8" name="TextBox 7"/>
            <p:cNvSpPr txBox="1"/>
            <p:nvPr/>
          </p:nvSpPr>
          <p:spPr>
            <a:xfrm>
              <a:off x="8005817" y="2006600"/>
              <a:ext cx="23968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MyRocks in UDB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7035800" y="3073400"/>
              <a:ext cx="4191000" cy="0"/>
            </a:xfrm>
            <a:prstGeom prst="line">
              <a:avLst/>
            </a:prstGeom>
            <a:solidFill>
              <a:srgbClr val="F0C423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7035800" y="6426200"/>
              <a:ext cx="4191000" cy="0"/>
            </a:xfrm>
            <a:prstGeom prst="line">
              <a:avLst/>
            </a:prstGeom>
            <a:solidFill>
              <a:srgbClr val="F0C423"/>
            </a:solidFill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9763896" y="4837432"/>
              <a:ext cx="929503" cy="158876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45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%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763897" y="2730500"/>
              <a:ext cx="792205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Space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505880" y="2730500"/>
              <a:ext cx="40908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IO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468514" y="2730500"/>
              <a:ext cx="60465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CPU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226800" y="2898944"/>
              <a:ext cx="1601721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Machine limit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8505880" y="5816600"/>
              <a:ext cx="737942" cy="609600"/>
            </a:xfrm>
            <a:prstGeom prst="rect">
              <a:avLst/>
            </a:prstGeom>
            <a:solidFill>
              <a:srgbClr val="F0C423"/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15%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340600" y="5664200"/>
              <a:ext cx="762000" cy="762000"/>
            </a:xfrm>
            <a:prstGeom prst="rect">
              <a:avLst/>
            </a:prstGeom>
            <a:solidFill>
              <a:srgbClr val="F0C423"/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21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%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340600" y="3454400"/>
            <a:ext cx="3352800" cy="2362200"/>
            <a:chOff x="7340600" y="3454400"/>
            <a:chExt cx="3352800" cy="23622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7340600" y="4978400"/>
              <a:ext cx="762000" cy="6858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21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%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8507658" y="5283200"/>
              <a:ext cx="737942" cy="533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15%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9763897" y="3454400"/>
              <a:ext cx="929503" cy="14478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45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383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612900"/>
            <a:ext cx="11049000" cy="5956300"/>
          </a:xfrm>
        </p:spPr>
        <p:txBody>
          <a:bodyPr/>
          <a:lstStyle/>
          <a:p>
            <a:r>
              <a:rPr lang="en-US" dirty="0"/>
              <a:t>Continuous data consistency check between </a:t>
            </a:r>
            <a:r>
              <a:rPr lang="en-US" dirty="0" err="1"/>
              <a:t>InnoDB</a:t>
            </a:r>
            <a:r>
              <a:rPr lang="en-US" dirty="0"/>
              <a:t> and MyRocks</a:t>
            </a:r>
          </a:p>
          <a:p>
            <a:r>
              <a:rPr lang="en-US" dirty="0"/>
              <a:t>Shadow traffics tests</a:t>
            </a:r>
          </a:p>
          <a:p>
            <a:r>
              <a:rPr lang="en-US" dirty="0"/>
              <a:t>Deployed on slaves</a:t>
            </a:r>
          </a:p>
          <a:p>
            <a:r>
              <a:rPr lang="en-US" dirty="0"/>
              <a:t>Deployed on masters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Created first MyRocks instance without downtime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1435100"/>
            <a:ext cx="11417300" cy="1905000"/>
          </a:xfrm>
        </p:spPr>
        <p:txBody>
          <a:bodyPr/>
          <a:lstStyle/>
          <a:p>
            <a:r>
              <a:rPr lang="en-US" dirty="0"/>
              <a:t>Picking one of the </a:t>
            </a:r>
            <a:r>
              <a:rPr lang="en-US" dirty="0" err="1"/>
              <a:t>InnoDB</a:t>
            </a:r>
            <a:r>
              <a:rPr lang="en-US" dirty="0"/>
              <a:t> slave instances, then starting logical dump and restore</a:t>
            </a:r>
          </a:p>
          <a:p>
            <a:pPr lvl="1"/>
            <a:r>
              <a:rPr lang="en-US" dirty="0"/>
              <a:t>Stopping one slave does not affect services</a:t>
            </a:r>
          </a:p>
          <a:p>
            <a:pPr lvl="1"/>
            <a:r>
              <a:rPr lang="en-US" dirty="0"/>
              <a:t>Verified data consistency across </a:t>
            </a:r>
            <a:r>
              <a:rPr lang="en-US" dirty="0" err="1"/>
              <a:t>InnoDB</a:t>
            </a:r>
            <a:r>
              <a:rPr lang="en-US" dirty="0"/>
              <a:t> and MyRocks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606800" y="35306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Master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58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Slave1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06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Slave2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54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Slave3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cxnSp>
        <p:nvCxnSpPr>
          <p:cNvPr id="15" name="Straight Arrow Connector 14"/>
          <p:cNvCxnSpPr>
            <a:stCxn id="5" idx="0"/>
            <a:endCxn id="4" idx="2"/>
          </p:cNvCxnSpPr>
          <p:nvPr/>
        </p:nvCxnSpPr>
        <p:spPr bwMode="auto">
          <a:xfrm flipV="1">
            <a:off x="1968500" y="4521200"/>
            <a:ext cx="3048000" cy="11430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6" idx="0"/>
            <a:endCxn id="4" idx="2"/>
          </p:cNvCxnSpPr>
          <p:nvPr/>
        </p:nvCxnSpPr>
        <p:spPr bwMode="auto">
          <a:xfrm flipV="1">
            <a:off x="5016500" y="4521200"/>
            <a:ext cx="0" cy="11430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7" idx="0"/>
            <a:endCxn id="4" idx="2"/>
          </p:cNvCxnSpPr>
          <p:nvPr/>
        </p:nvCxnSpPr>
        <p:spPr bwMode="auto">
          <a:xfrm flipH="1" flipV="1">
            <a:off x="5016500" y="4521200"/>
            <a:ext cx="3048000" cy="11430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5016500" y="4521200"/>
            <a:ext cx="7505700" cy="2286000"/>
            <a:chOff x="5016500" y="4521200"/>
            <a:chExt cx="7505700" cy="2286000"/>
          </a:xfrm>
        </p:grpSpPr>
        <p:grpSp>
          <p:nvGrpSpPr>
            <p:cNvPr id="10" name="Group 9"/>
            <p:cNvGrpSpPr/>
            <p:nvPr/>
          </p:nvGrpSpPr>
          <p:grpSpPr>
            <a:xfrm>
              <a:off x="8255000" y="5664200"/>
              <a:ext cx="4267200" cy="1143000"/>
              <a:chOff x="8255000" y="5664200"/>
              <a:chExt cx="4267200" cy="11430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9702800" y="5664200"/>
                <a:ext cx="2819400" cy="99060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25400" cap="flat" cmpd="sng" algn="ctr">
                <a:noFill/>
                <a:prstDash val="solid"/>
                <a:round/>
                <a:headEnd type="arrow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/>
                  <a:t>Slave4 (</a:t>
                </a:r>
                <a:r>
                  <a:rPr lang="en-US" dirty="0" err="1"/>
                  <a:t>MyRocks</a:t>
                </a:r>
                <a:r>
                  <a:rPr lang="en-US" dirty="0"/>
                  <a:t>)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endParaRPr>
              </a:p>
            </p:txBody>
          </p:sp>
          <p:sp>
            <p:nvSpPr>
              <p:cNvPr id="9" name="Right Arrow 8"/>
              <p:cNvSpPr/>
              <p:nvPr/>
            </p:nvSpPr>
            <p:spPr bwMode="auto">
              <a:xfrm>
                <a:off x="8255000" y="6197600"/>
                <a:ext cx="2781300" cy="609600"/>
              </a:xfrm>
              <a:prstGeom prst="rightArrow">
                <a:avLst/>
              </a:prstGeom>
              <a:solidFill>
                <a:schemeClr val="accent4">
                  <a:lumMod val="75000"/>
                </a:schemeClr>
              </a:solidFill>
              <a:ln w="25400" cap="flat" cmpd="sng" algn="ctr">
                <a:noFill/>
                <a:prstDash val="solid"/>
                <a:round/>
                <a:headEnd type="arrow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ista Sans OT Reg" pitchFamily="-65" charset="0"/>
                    <a:ea typeface="ヒラギノ角ゴ ProN W3" pitchFamily="-65" charset="-128"/>
                    <a:cs typeface="ヒラギノ角ゴ ProN W3" pitchFamily="-65" charset="-128"/>
                    <a:sym typeface="Vista Sans OT Reg" pitchFamily="-65" charset="0"/>
                  </a:rPr>
                  <a:t>Stop &amp; Dump &amp; Load</a:t>
                </a:r>
              </a:p>
            </p:txBody>
          </p:sp>
        </p:grpSp>
        <p:cxnSp>
          <p:nvCxnSpPr>
            <p:cNvPr id="23" name="Straight Arrow Connector 22"/>
            <p:cNvCxnSpPr>
              <a:stCxn id="8" idx="0"/>
              <a:endCxn id="4" idx="2"/>
            </p:cNvCxnSpPr>
            <p:nvPr/>
          </p:nvCxnSpPr>
          <p:spPr bwMode="auto">
            <a:xfrm flipH="1" flipV="1">
              <a:off x="5016500" y="4521200"/>
              <a:ext cx="6096000" cy="1143000"/>
            </a:xfrm>
            <a:prstGeom prst="straightConnector1">
              <a:avLst/>
            </a:prstGeom>
            <a:solidFill>
              <a:srgbClr val="F0C42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668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Creating second </a:t>
            </a:r>
            <a:r>
              <a:rPr lang="en-US" sz="3600" dirty="0" err="1"/>
              <a:t>MyRocks</a:t>
            </a:r>
            <a:r>
              <a:rPr lang="en-US" sz="3600" dirty="0"/>
              <a:t> instance without downtime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606800" y="28448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Master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58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Slave1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06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Slave2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cxnSp>
        <p:nvCxnSpPr>
          <p:cNvPr id="15" name="Straight Arrow Connector 14"/>
          <p:cNvCxnSpPr>
            <a:stCxn id="5" idx="0"/>
            <a:endCxn id="4" idx="2"/>
          </p:cNvCxnSpPr>
          <p:nvPr/>
        </p:nvCxnSpPr>
        <p:spPr bwMode="auto">
          <a:xfrm flipV="1">
            <a:off x="1968500" y="3835400"/>
            <a:ext cx="304800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6" idx="0"/>
            <a:endCxn id="4" idx="2"/>
          </p:cNvCxnSpPr>
          <p:nvPr/>
        </p:nvCxnSpPr>
        <p:spPr bwMode="auto">
          <a:xfrm flipV="1">
            <a:off x="5016500" y="3835400"/>
            <a:ext cx="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18" idx="0"/>
            <a:endCxn id="4" idx="2"/>
          </p:cNvCxnSpPr>
          <p:nvPr/>
        </p:nvCxnSpPr>
        <p:spPr bwMode="auto">
          <a:xfrm flipH="1" flipV="1">
            <a:off x="5016500" y="3835400"/>
            <a:ext cx="2974009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6580809" y="5664200"/>
            <a:ext cx="2819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Slave3 (</a:t>
            </a:r>
            <a:r>
              <a:rPr lang="en-US" dirty="0" err="1"/>
              <a:t>MyRocks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016500" y="3835400"/>
            <a:ext cx="7353300" cy="2971800"/>
            <a:chOff x="5016500" y="3835400"/>
            <a:chExt cx="7353300" cy="2971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9550400" y="5664200"/>
              <a:ext cx="2819400" cy="990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Slave4 (</a:t>
              </a:r>
              <a:r>
                <a:rPr lang="en-US" dirty="0" err="1"/>
                <a:t>MyRocks</a:t>
              </a:r>
              <a:r>
                <a:rPr lang="en-US" dirty="0"/>
                <a:t>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endParaRPr>
            </a:p>
          </p:txBody>
        </p:sp>
        <p:cxnSp>
          <p:nvCxnSpPr>
            <p:cNvPr id="23" name="Straight Arrow Connector 22"/>
            <p:cNvCxnSpPr>
              <a:stCxn id="8" idx="0"/>
              <a:endCxn id="4" idx="2"/>
            </p:cNvCxnSpPr>
            <p:nvPr/>
          </p:nvCxnSpPr>
          <p:spPr bwMode="auto">
            <a:xfrm flipH="1" flipV="1">
              <a:off x="5016500" y="3835400"/>
              <a:ext cx="5943600" cy="1828800"/>
            </a:xfrm>
            <a:prstGeom prst="straightConnector1">
              <a:avLst/>
            </a:prstGeom>
            <a:solidFill>
              <a:srgbClr val="F0C42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Right Arrow 8"/>
            <p:cNvSpPr/>
            <p:nvPr/>
          </p:nvSpPr>
          <p:spPr bwMode="auto">
            <a:xfrm>
              <a:off x="8255000" y="6197600"/>
              <a:ext cx="2781300" cy="60960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/>
                <a:t>m</a:t>
              </a:r>
              <a:r>
                <a:rPr kumimoji="0" lang="en-US" sz="1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Vista Sans OT Reg" pitchFamily="-65" charset="0"/>
                  <a:ea typeface="ヒラギノ角ゴ ProN W3" pitchFamily="-65" charset="-128"/>
                  <a:cs typeface="ヒラギノ角ゴ ProN W3" pitchFamily="-65" charset="-128"/>
                  <a:sym typeface="Vista Sans OT Reg" pitchFamily="-65" charset="0"/>
                </a:rPr>
                <a:t>yrocks_hotbackup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(Online binary backup)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ista Sans OT Reg" pitchFamily="-65" charset="0"/>
                <a:ea typeface="ヒラギノ角ゴ ProN W3" pitchFamily="-65" charset="-128"/>
                <a:cs typeface="ヒラギノ角ゴ ProN W3" pitchFamily="-65" charset="-128"/>
                <a:sym typeface="Vista Sans OT Reg" pitchFamily="-65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450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Promoted MyRocks as a master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606800" y="2844800"/>
            <a:ext cx="2819400" cy="990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Master (</a:t>
            </a:r>
            <a:r>
              <a:rPr lang="en-US" dirty="0" err="1"/>
              <a:t>MyRocks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58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Slave1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06800" y="5664200"/>
            <a:ext cx="2819400" cy="990600"/>
          </a:xfrm>
          <a:prstGeom prst="rect">
            <a:avLst/>
          </a:prstGeom>
          <a:solidFill>
            <a:srgbClr val="F0C423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Slave2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cxnSp>
        <p:nvCxnSpPr>
          <p:cNvPr id="15" name="Straight Arrow Connector 14"/>
          <p:cNvCxnSpPr>
            <a:stCxn id="5" idx="0"/>
            <a:endCxn id="4" idx="2"/>
          </p:cNvCxnSpPr>
          <p:nvPr/>
        </p:nvCxnSpPr>
        <p:spPr bwMode="auto">
          <a:xfrm flipV="1">
            <a:off x="1968500" y="3835400"/>
            <a:ext cx="304800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6" idx="0"/>
            <a:endCxn id="4" idx="2"/>
          </p:cNvCxnSpPr>
          <p:nvPr/>
        </p:nvCxnSpPr>
        <p:spPr bwMode="auto">
          <a:xfrm flipV="1">
            <a:off x="5016500" y="3835400"/>
            <a:ext cx="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18" idx="0"/>
            <a:endCxn id="4" idx="2"/>
          </p:cNvCxnSpPr>
          <p:nvPr/>
        </p:nvCxnSpPr>
        <p:spPr bwMode="auto">
          <a:xfrm flipH="1" flipV="1">
            <a:off x="5016500" y="3835400"/>
            <a:ext cx="2974009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6580809" y="5664200"/>
            <a:ext cx="2819400" cy="9906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Slave3 (</a:t>
            </a:r>
            <a:r>
              <a:rPr lang="en-US" dirty="0" err="1"/>
              <a:t>InnoDB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550400" y="5664200"/>
            <a:ext cx="2819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noFill/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Slave4 (</a:t>
            </a:r>
            <a:r>
              <a:rPr lang="en-US" dirty="0" err="1"/>
              <a:t>MyRocks</a:t>
            </a:r>
            <a:r>
              <a:rPr lang="en-US" dirty="0"/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ista Sans OT Reg" pitchFamily="-65" charset="0"/>
              <a:ea typeface="ヒラギノ角ゴ ProN W3" pitchFamily="-65" charset="-128"/>
              <a:cs typeface="ヒラギノ角ゴ ProN W3" pitchFamily="-65" charset="-128"/>
              <a:sym typeface="Vista Sans OT Reg" pitchFamily="-65" charset="0"/>
            </a:endParaRPr>
          </a:p>
        </p:txBody>
      </p:sp>
      <p:cxnSp>
        <p:nvCxnSpPr>
          <p:cNvPr id="23" name="Straight Arrow Connector 22"/>
          <p:cNvCxnSpPr>
            <a:stCxn id="8" idx="0"/>
            <a:endCxn id="4" idx="2"/>
          </p:cNvCxnSpPr>
          <p:nvPr/>
        </p:nvCxnSpPr>
        <p:spPr bwMode="auto">
          <a:xfrm flipH="1" flipV="1">
            <a:off x="5016500" y="3835400"/>
            <a:ext cx="5943600" cy="1828800"/>
          </a:xfrm>
          <a:prstGeom prst="straightConnector1">
            <a:avLst/>
          </a:prstGeom>
          <a:solidFill>
            <a:srgbClr val="F0C42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1798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itle">
  <a:themeElements>
    <a:clrScheme name="Dark Blue Slides">
      <a:dk1>
        <a:srgbClr val="375999"/>
      </a:dk1>
      <a:lt1>
        <a:srgbClr val="FFFFFF"/>
      </a:lt1>
      <a:dk2>
        <a:srgbClr val="375999"/>
      </a:dk2>
      <a:lt2>
        <a:srgbClr val="6B84B5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Title">
      <a:majorFont>
        <a:latin typeface="Vista Sans OT Medium"/>
        <a:ea typeface="ヒラギノ角ゴ ProN W6"/>
        <a:cs typeface="ヒラギノ角ゴ ProN W6"/>
      </a:majorFont>
      <a:minorFont>
        <a:latin typeface="Vista Sans OT Reg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0C423"/>
        </a:solidFill>
        <a:ln w="25400" cap="flat" cmpd="sng" algn="ctr">
          <a:noFill/>
          <a:prstDash val="solid"/>
          <a:round/>
          <a:headEnd type="arrow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ista Sans OT Reg" pitchFamily="-65" charset="0"/>
            <a:ea typeface="ヒラギノ角ゴ ProN W3" pitchFamily="-65" charset="-128"/>
            <a:cs typeface="ヒラギノ角ゴ ProN W3" pitchFamily="-65" charset="-128"/>
            <a:sym typeface="Vista Sans OT Reg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0C423"/>
        </a:solidFill>
        <a:ln w="25400" cap="flat" cmpd="sng" algn="ctr">
          <a:noFill/>
          <a:prstDash val="solid"/>
          <a:round/>
          <a:headEnd type="arrow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ista Sans OT Reg" pitchFamily="-65" charset="0"/>
            <a:ea typeface="ヒラギノ角ゴ ProN W3" pitchFamily="-65" charset="-128"/>
            <a:cs typeface="ヒラギノ角ゴ ProN W3" pitchFamily="-65" charset="-128"/>
            <a:sym typeface="Vista Sans OT Reg" pitchFamily="-65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">
  <a:themeElements>
    <a:clrScheme name="Light Blue Slides">
      <a:dk1>
        <a:srgbClr val="000000"/>
      </a:dk1>
      <a:lt1>
        <a:srgbClr val="DFE5EF"/>
      </a:lt1>
      <a:dk2>
        <a:srgbClr val="6B84B5"/>
      </a:dk2>
      <a:lt2>
        <a:srgbClr val="DFE5EF"/>
      </a:lt2>
      <a:accent1>
        <a:srgbClr val="398382"/>
      </a:accent1>
      <a:accent2>
        <a:srgbClr val="6C9048"/>
      </a:accent2>
      <a:accent3>
        <a:srgbClr val="E1AA47"/>
      </a:accent3>
      <a:accent4>
        <a:srgbClr val="CF723B"/>
      </a:accent4>
      <a:accent5>
        <a:srgbClr val="AA4443"/>
      </a:accent5>
      <a:accent6>
        <a:srgbClr val="87415F"/>
      </a:accent6>
      <a:hlink>
        <a:srgbClr val="FFC300"/>
      </a:hlink>
      <a:folHlink>
        <a:srgbClr val="FDEAAC"/>
      </a:folHlink>
    </a:clrScheme>
    <a:fontScheme name="Bullet">
      <a:majorFont>
        <a:latin typeface="Vista Sans OT Medium"/>
        <a:ea typeface="ヒラギノ角ゴ ProN W6"/>
        <a:cs typeface="ヒラギノ角ゴ ProN W6"/>
      </a:majorFont>
      <a:minorFont>
        <a:latin typeface="Vista Sans OT Reg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0C423"/>
        </a:solidFill>
        <a:ln w="25400" cap="flat" cmpd="sng" algn="ctr">
          <a:noFill/>
          <a:prstDash val="solid"/>
          <a:round/>
          <a:headEnd type="arrow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ista Sans OT Reg" pitchFamily="-65" charset="0"/>
            <a:ea typeface="ヒラギノ角ゴ ProN W3" pitchFamily="-65" charset="-128"/>
            <a:cs typeface="ヒラギノ角ゴ ProN W3" pitchFamily="-65" charset="-128"/>
            <a:sym typeface="Vista Sans OT Reg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0C423"/>
        </a:solidFill>
        <a:ln w="25400" cap="flat" cmpd="sng" algn="ctr">
          <a:noFill/>
          <a:prstDash val="solid"/>
          <a:round/>
          <a:headEnd type="arrow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ista Sans OT Reg" pitchFamily="-65" charset="0"/>
            <a:ea typeface="ヒラギノ角ゴ ProN W3" pitchFamily="-65" charset="-128"/>
            <a:cs typeface="ヒラギノ角ゴ ProN W3" pitchFamily="-65" charset="-128"/>
            <a:sym typeface="Vista Sans OT Reg" pitchFamily="-65" charset="0"/>
          </a:defRPr>
        </a:defPPr>
      </a:lstStyle>
    </a:lnDef>
  </a:objectDefaults>
  <a:extraClrSchemeLst>
    <a:extraClrScheme>
      <a:clrScheme name="Bull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los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0C42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6DEAC"/>
      </a:accent5>
      <a:accent6>
        <a:srgbClr val="2D2D8A"/>
      </a:accent6>
      <a:hlink>
        <a:srgbClr val="009999"/>
      </a:hlink>
      <a:folHlink>
        <a:srgbClr val="99CC00"/>
      </a:folHlink>
    </a:clrScheme>
    <a:fontScheme name="Close">
      <a:majorFont>
        <a:latin typeface="Vista Sans OT Bold"/>
        <a:ea typeface="ヒラギノ角ゴ ProN W6"/>
        <a:cs typeface="ヒラギノ角ゴ ProN W6"/>
      </a:majorFont>
      <a:minorFont>
        <a:latin typeface="Helvetic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0C423"/>
        </a:solidFill>
        <a:ln w="25400" cap="flat" cmpd="sng" algn="ctr">
          <a:noFill/>
          <a:prstDash val="solid"/>
          <a:round/>
          <a:headEnd type="arrow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ista Sans OT Reg" pitchFamily="-65" charset="0"/>
            <a:ea typeface="ヒラギノ角ゴ ProN W3" pitchFamily="-65" charset="-128"/>
            <a:cs typeface="ヒラギノ角ゴ ProN W3" pitchFamily="-65" charset="-128"/>
            <a:sym typeface="Vista Sans OT Reg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0C423"/>
        </a:solidFill>
        <a:ln w="25400" cap="flat" cmpd="sng" algn="ctr">
          <a:noFill/>
          <a:prstDash val="solid"/>
          <a:round/>
          <a:headEnd type="arrow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Vista Sans OT Reg" pitchFamily="-65" charset="0"/>
            <a:ea typeface="ヒラギノ角ゴ ProN W3" pitchFamily="-65" charset="-128"/>
            <a:cs typeface="ヒラギノ角ゴ ProN W3" pitchFamily="-65" charset="-128"/>
            <a:sym typeface="Vista Sans OT Reg" pitchFamily="-65" charset="0"/>
          </a:defRPr>
        </a:defPPr>
      </a:lstStyle>
    </a:lnDef>
  </a:objectDefaults>
  <a:extraClrSchemeLst>
    <a:extraClrScheme>
      <a:clrScheme name="Clo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98203</TotalTime>
  <Pages>0</Pages>
  <Words>860</Words>
  <Characters>0</Characters>
  <Application>Microsoft Office PowerPoint</Application>
  <PresentationFormat>Custom</PresentationFormat>
  <Lines>0</Lines>
  <Paragraphs>167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Lucida Grande</vt:lpstr>
      <vt:lpstr>ヒラギノ角ゴ ProN W3</vt:lpstr>
      <vt:lpstr>ヒラギノ角ゴ ProN W6</vt:lpstr>
      <vt:lpstr>Calibri</vt:lpstr>
      <vt:lpstr>Helvetica</vt:lpstr>
      <vt:lpstr>Vista Sans OT Bold</vt:lpstr>
      <vt:lpstr>Vista Sans OT Medium</vt:lpstr>
      <vt:lpstr>Vista Sans OT Reg</vt:lpstr>
      <vt:lpstr>Title</vt:lpstr>
      <vt:lpstr>Bullet</vt:lpstr>
      <vt:lpstr>Close</vt:lpstr>
      <vt:lpstr>MyRocks at Facebook and Roadmaps</vt:lpstr>
      <vt:lpstr>Agenda</vt:lpstr>
      <vt:lpstr>“Main MySQL Database (UDB)” at Facebook</vt:lpstr>
      <vt:lpstr>What is MyRocks</vt:lpstr>
      <vt:lpstr>MyRocks Initial Goal at Facebook</vt:lpstr>
      <vt:lpstr>Migration in Production</vt:lpstr>
      <vt:lpstr>Created first MyRocks instance without downtime</vt:lpstr>
      <vt:lpstr>Creating second MyRocks instance without downtime</vt:lpstr>
      <vt:lpstr>Promoted MyRocks as a master</vt:lpstr>
      <vt:lpstr>Copied MyRocks everywhere</vt:lpstr>
      <vt:lpstr>Our current production status</vt:lpstr>
      <vt:lpstr>Important MyRocks/RocksDB Features</vt:lpstr>
      <vt:lpstr>Faster Data Loading</vt:lpstr>
      <vt:lpstr>Development Roadmaps</vt:lpstr>
      <vt:lpstr>Mixed Engines</vt:lpstr>
      <vt:lpstr>Better Replication</vt:lpstr>
      <vt:lpstr>Bigger Small Data (Bigger Instance Size)</vt:lpstr>
      <vt:lpstr>Features required to support Bigger Instance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Yoshinori Matsunobu</dc:creator>
  <cp:keywords/>
  <dc:description/>
  <cp:lastModifiedBy>Yoshinori Matsunobu</cp:lastModifiedBy>
  <cp:revision>3731</cp:revision>
  <cp:lastPrinted>2016-01-31T08:48:14Z</cp:lastPrinted>
  <dcterms:created xsi:type="dcterms:W3CDTF">2008-04-21T19:40:09Z</dcterms:created>
  <dcterms:modified xsi:type="dcterms:W3CDTF">2017-11-15T03:21:24Z</dcterms:modified>
</cp:coreProperties>
</file>